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5" r:id="rId9"/>
    <p:sldId id="288" r:id="rId10"/>
    <p:sldId id="266" r:id="rId11"/>
    <p:sldId id="267" r:id="rId12"/>
    <p:sldId id="28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6" r:id="rId28"/>
    <p:sldId id="283" r:id="rId29"/>
    <p:sldId id="285" r:id="rId30"/>
    <p:sldId id="284" r:id="rId31"/>
  </p:sldIdLst>
  <p:sldSz cx="24384000" cy="13716000"/>
  <p:notesSz cx="6858000" cy="9144000"/>
  <p:embeddedFontLst>
    <p:embeddedFont>
      <p:font typeface="Avenir Black Oblique" panose="02000503020000020003" pitchFamily="2" charset="0"/>
      <p:bold r:id="rId33"/>
      <p:italic r:id="rId34"/>
      <p:boldItalic r:id="rId35"/>
    </p:embeddedFont>
    <p:embeddedFont>
      <p:font typeface="Avenir Book" panose="02000503020000020003" pitchFamily="2" charset="0"/>
      <p:regular r:id="rId36"/>
      <p:italic r:id="rId37"/>
    </p:embeddedFont>
    <p:embeddedFont>
      <p:font typeface="Cambria Math" panose="02040503050406030204" pitchFamily="18" charset="0"/>
      <p:regular r:id="rId38"/>
    </p:embeddedFont>
    <p:embeddedFont>
      <p:font typeface="OCRB" panose="020B0609020202020204" pitchFamily="49" charset="77"/>
      <p:regular r:id="rId39"/>
    </p:embeddedFont>
    <p:embeddedFont>
      <p:font typeface="Open Sans ExtraBold" panose="020B0606030504020204" pitchFamily="34" charset="0"/>
      <p:bold r:id="rId40"/>
      <p:italic r:id="rId41"/>
      <p:boldItalic r:id="rId42"/>
    </p:embeddedFont>
    <p:embeddedFont>
      <p:font typeface="Open Sans Light" panose="020B0306030504020204" pitchFamily="34" charset="0"/>
      <p:regular r:id="rId43"/>
      <p:italic r:id="rId44"/>
    </p:embeddedFont>
    <p:embeddedFont>
      <p:font typeface="Open Sans Semibold" panose="020B0606030504020204" pitchFamily="34" charset="0"/>
      <p:regular r:id="rId45"/>
      <p:bold r:id="rId46"/>
      <p:italic r:id="rId47"/>
      <p:boldItalic r:id="rId48"/>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F36"/>
    <a:srgbClr val="314F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3" autoAdjust="0"/>
    <p:restoredTop sz="87578"/>
  </p:normalViewPr>
  <p:slideViewPr>
    <p:cSldViewPr snapToGrid="0" snapToObjects="1">
      <p:cViewPr varScale="1">
        <p:scale>
          <a:sx n="48" d="100"/>
          <a:sy n="48" d="100"/>
        </p:scale>
        <p:origin x="1136" y="200"/>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71" name="Shape 1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Open Sans Light" pitchFamily="2" charset="0"/>
        <a:ea typeface="Open Sans Light" pitchFamily="2" charset="0"/>
        <a:cs typeface="Open Sans Light" pitchFamily="2" charset="0"/>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ID" sz="1800" dirty="0">
                <a:solidFill>
                  <a:srgbClr val="211E1E"/>
                </a:solidFill>
                <a:effectLst/>
                <a:latin typeface="RQRPVA_Times"/>
              </a:rPr>
              <a:t>A transportat</a:t>
            </a:r>
            <a:r>
              <a:rPr lang="en-ID" sz="1800" dirty="0">
                <a:solidFill>
                  <a:srgbClr val="211E1E"/>
                </a:solidFill>
                <a:effectLst/>
                <a:latin typeface="NVGAXR_Times"/>
              </a:rPr>
              <a:t>ion firm, such as a trucking or railroad company, has a financial interest in find</a:t>
            </a:r>
            <a:r>
              <a:rPr lang="en-ID" sz="1800" dirty="0">
                <a:solidFill>
                  <a:srgbClr val="211E1E"/>
                </a:solidFill>
                <a:effectLst/>
                <a:latin typeface="RQRPVA_Times"/>
              </a:rPr>
              <a:t>ing shortest paths through a road or rail network because taking shorter paths results in lower </a:t>
            </a:r>
            <a:r>
              <a:rPr lang="en-ID" sz="1800" dirty="0" err="1">
                <a:solidFill>
                  <a:srgbClr val="211E1E"/>
                </a:solidFill>
                <a:effectLst/>
                <a:latin typeface="NVGAXR_Times"/>
              </a:rPr>
              <a:t>labor</a:t>
            </a:r>
            <a:r>
              <a:rPr lang="en-ID" sz="1800" dirty="0">
                <a:solidFill>
                  <a:srgbClr val="211E1E"/>
                </a:solidFill>
                <a:effectLst/>
                <a:latin typeface="NVGAXR_Times"/>
              </a:rPr>
              <a:t> and fuel costs. Or a routing node on the internet might need to find the </a:t>
            </a:r>
            <a:r>
              <a:rPr lang="en-ID" sz="1800" dirty="0">
                <a:solidFill>
                  <a:srgbClr val="211E1E"/>
                </a:solidFill>
                <a:effectLst/>
                <a:latin typeface="RQRPVA_Times"/>
              </a:rPr>
              <a:t>shortest path through the network in order to route a message </a:t>
            </a:r>
            <a:r>
              <a:rPr lang="en-ID" sz="1800" dirty="0">
                <a:solidFill>
                  <a:srgbClr val="211E1E"/>
                </a:solidFill>
                <a:effectLst/>
                <a:latin typeface="NVGAXR_Times"/>
              </a:rPr>
              <a:t>quickly. Or a person wishing to drive from New York to Boston might want to fi</a:t>
            </a:r>
            <a:r>
              <a:rPr lang="en-ID" sz="1800" dirty="0">
                <a:solidFill>
                  <a:srgbClr val="211E1E"/>
                </a:solidFill>
                <a:effectLst/>
                <a:latin typeface="RQRPVA_Times"/>
              </a:rPr>
              <a:t>nd driving directions using a navigation app. </a:t>
            </a:r>
            <a:endParaRPr lang="en-ID" dirty="0">
              <a:effectLst/>
            </a:endParaRPr>
          </a:p>
        </p:txBody>
      </p:sp>
    </p:spTree>
    <p:extLst>
      <p:ext uri="{BB962C8B-B14F-4D97-AF65-F5344CB8AC3E}">
        <p14:creationId xmlns:p14="http://schemas.microsoft.com/office/powerpoint/2010/main" val="3859929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ID" dirty="0">
              <a:effectLst/>
            </a:endParaRPr>
          </a:p>
        </p:txBody>
      </p:sp>
    </p:spTree>
    <p:extLst>
      <p:ext uri="{BB962C8B-B14F-4D97-AF65-F5344CB8AC3E}">
        <p14:creationId xmlns:p14="http://schemas.microsoft.com/office/powerpoint/2010/main" val="1047269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ID" dirty="0">
              <a:effectLst/>
            </a:endParaRPr>
          </a:p>
        </p:txBody>
      </p:sp>
    </p:spTree>
    <p:extLst>
      <p:ext uri="{BB962C8B-B14F-4D97-AF65-F5344CB8AC3E}">
        <p14:creationId xmlns:p14="http://schemas.microsoft.com/office/powerpoint/2010/main" val="1806328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ID" dirty="0">
              <a:effectLst/>
            </a:endParaRPr>
          </a:p>
        </p:txBody>
      </p:sp>
    </p:spTree>
    <p:extLst>
      <p:ext uri="{BB962C8B-B14F-4D97-AF65-F5344CB8AC3E}">
        <p14:creationId xmlns:p14="http://schemas.microsoft.com/office/powerpoint/2010/main" val="2068761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ID" dirty="0">
              <a:effectLst/>
            </a:endParaRPr>
          </a:p>
        </p:txBody>
      </p:sp>
    </p:spTree>
    <p:extLst>
      <p:ext uri="{BB962C8B-B14F-4D97-AF65-F5344CB8AC3E}">
        <p14:creationId xmlns:p14="http://schemas.microsoft.com/office/powerpoint/2010/main" val="2429297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ID" dirty="0">
              <a:effectLst/>
            </a:endParaRPr>
          </a:p>
        </p:txBody>
      </p:sp>
    </p:spTree>
    <p:extLst>
      <p:ext uri="{BB962C8B-B14F-4D97-AF65-F5344CB8AC3E}">
        <p14:creationId xmlns:p14="http://schemas.microsoft.com/office/powerpoint/2010/main" val="2982289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ID" dirty="0">
              <a:effectLst/>
            </a:endParaRPr>
          </a:p>
        </p:txBody>
      </p:sp>
    </p:spTree>
    <p:extLst>
      <p:ext uri="{BB962C8B-B14F-4D97-AF65-F5344CB8AC3E}">
        <p14:creationId xmlns:p14="http://schemas.microsoft.com/office/powerpoint/2010/main" val="3450462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ID" dirty="0">
              <a:effectLst/>
            </a:endParaRPr>
          </a:p>
        </p:txBody>
      </p:sp>
    </p:spTree>
    <p:extLst>
      <p:ext uri="{BB962C8B-B14F-4D97-AF65-F5344CB8AC3E}">
        <p14:creationId xmlns:p14="http://schemas.microsoft.com/office/powerpoint/2010/main" val="2935256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ID" dirty="0">
              <a:effectLst/>
            </a:endParaRPr>
          </a:p>
        </p:txBody>
      </p:sp>
    </p:spTree>
    <p:extLst>
      <p:ext uri="{BB962C8B-B14F-4D97-AF65-F5344CB8AC3E}">
        <p14:creationId xmlns:p14="http://schemas.microsoft.com/office/powerpoint/2010/main" val="3166973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endParaRPr lang="en-ID" dirty="0">
              <a:effectLst/>
            </a:endParaRPr>
          </a:p>
        </p:txBody>
      </p:sp>
    </p:spTree>
    <p:extLst>
      <p:ext uri="{BB962C8B-B14F-4D97-AF65-F5344CB8AC3E}">
        <p14:creationId xmlns:p14="http://schemas.microsoft.com/office/powerpoint/2010/main" val="22580292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ype 1">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74152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32353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US" dirty="0"/>
              <a:t>Title</a:t>
            </a:r>
            <a:endParaRPr dirty="0"/>
          </a:p>
        </p:txBody>
      </p:sp>
      <p:sp>
        <p:nvSpPr>
          <p:cNvPr id="2" name="Text Placeholder 2">
            <a:extLst>
              <a:ext uri="{FF2B5EF4-FFF2-40B4-BE49-F238E27FC236}">
                <a16:creationId xmlns:a16="http://schemas.microsoft.com/office/drawing/2014/main" id="{D6474C2C-5958-6F6B-1482-E67DED339DDC}"/>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4" name="UNIVERSITAS BINA NUSANTARA">
            <a:extLst>
              <a:ext uri="{FF2B5EF4-FFF2-40B4-BE49-F238E27FC236}">
                <a16:creationId xmlns:a16="http://schemas.microsoft.com/office/drawing/2014/main" id="{5DC7F27E-9CB9-099F-4DA7-367C6ADB411B}"/>
              </a:ext>
            </a:extLst>
          </p:cNvPr>
          <p:cNvSpPr txBox="1"/>
          <p:nvPr userDrawn="1"/>
        </p:nvSpPr>
        <p:spPr>
          <a:xfrm>
            <a:off x="10058192" y="11100823"/>
            <a:ext cx="4212692" cy="351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5" name="Picture 4">
            <a:extLst>
              <a:ext uri="{FF2B5EF4-FFF2-40B4-BE49-F238E27FC236}">
                <a16:creationId xmlns:a16="http://schemas.microsoft.com/office/drawing/2014/main" id="{7D72B8CD-2B60-168D-460C-3FFD38B69D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9412486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Section type 7">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3B0134B8-92DD-5A47-83ED-ED2B1DC0A2FA}"/>
              </a:ext>
            </a:extLst>
          </p:cNvPr>
          <p:cNvSpPr/>
          <p:nvPr userDrawn="1"/>
        </p:nvSpPr>
        <p:spPr>
          <a:xfrm>
            <a:off x="-56844" y="-25400"/>
            <a:ext cx="24497688" cy="13766800"/>
          </a:xfrm>
          <a:prstGeom prst="rect">
            <a:avLst/>
          </a:prstGeom>
          <a:gradFill>
            <a:gsLst>
              <a:gs pos="0">
                <a:srgbClr val="797979"/>
              </a:gs>
              <a:gs pos="100000">
                <a:srgbClr val="A9A9A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40722D20-F203-A321-C13A-3A85A24C3C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357946358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1" name="Rounded Rectangle 20">
            <a:extLst>
              <a:ext uri="{FF2B5EF4-FFF2-40B4-BE49-F238E27FC236}">
                <a16:creationId xmlns:a16="http://schemas.microsoft.com/office/drawing/2014/main" id="{86AB40C6-E41E-9F54-5391-1B969D0CD911}"/>
              </a:ext>
            </a:extLst>
          </p:cNvPr>
          <p:cNvSpPr/>
          <p:nvPr userDrawn="1"/>
        </p:nvSpPr>
        <p:spPr>
          <a:xfrm>
            <a:off x="6181816" y="4686855"/>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4" name="Rounded Rectangle 13">
            <a:extLst>
              <a:ext uri="{FF2B5EF4-FFF2-40B4-BE49-F238E27FC236}">
                <a16:creationId xmlns:a16="http://schemas.microsoft.com/office/drawing/2014/main" id="{080221CE-1DAF-B881-9928-5F7152658A68}"/>
              </a:ext>
            </a:extLst>
          </p:cNvPr>
          <p:cNvSpPr/>
          <p:nvPr userDrawn="1"/>
        </p:nvSpPr>
        <p:spPr>
          <a:xfrm>
            <a:off x="2167377" y="4686855"/>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6" name="Text Placeholder 5">
            <a:extLst>
              <a:ext uri="{FF2B5EF4-FFF2-40B4-BE49-F238E27FC236}">
                <a16:creationId xmlns:a16="http://schemas.microsoft.com/office/drawing/2014/main" id="{769ADC5F-7856-93FC-73B6-D0FD6CF171F7}"/>
              </a:ext>
            </a:extLst>
          </p:cNvPr>
          <p:cNvSpPr>
            <a:spLocks noGrp="1"/>
          </p:cNvSpPr>
          <p:nvPr>
            <p:ph type="body" sz="quarter" idx="15"/>
          </p:nvPr>
        </p:nvSpPr>
        <p:spPr>
          <a:xfrm>
            <a:off x="7051814" y="4995800"/>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9" name="Text Placeholder 5">
            <a:extLst>
              <a:ext uri="{FF2B5EF4-FFF2-40B4-BE49-F238E27FC236}">
                <a16:creationId xmlns:a16="http://schemas.microsoft.com/office/drawing/2014/main" id="{00A99FD3-8026-DED8-6415-E6F86A722F09}"/>
              </a:ext>
            </a:extLst>
          </p:cNvPr>
          <p:cNvSpPr>
            <a:spLocks noGrp="1"/>
          </p:cNvSpPr>
          <p:nvPr>
            <p:ph type="body" sz="quarter" idx="18" hasCustomPrompt="1"/>
          </p:nvPr>
        </p:nvSpPr>
        <p:spPr>
          <a:xfrm>
            <a:off x="2754063" y="4995800"/>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5" name="Rounded Rectangle 4">
            <a:extLst>
              <a:ext uri="{FF2B5EF4-FFF2-40B4-BE49-F238E27FC236}">
                <a16:creationId xmlns:a16="http://schemas.microsoft.com/office/drawing/2014/main" id="{E247E1DC-6698-D91F-6E0F-EE6AA5A0EE44}"/>
              </a:ext>
            </a:extLst>
          </p:cNvPr>
          <p:cNvSpPr/>
          <p:nvPr userDrawn="1"/>
        </p:nvSpPr>
        <p:spPr>
          <a:xfrm>
            <a:off x="6181816" y="7440664"/>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6" name="Rounded Rectangle 5">
            <a:extLst>
              <a:ext uri="{FF2B5EF4-FFF2-40B4-BE49-F238E27FC236}">
                <a16:creationId xmlns:a16="http://schemas.microsoft.com/office/drawing/2014/main" id="{E4546BDD-E691-E2BA-47E5-B549A7229C89}"/>
              </a:ext>
            </a:extLst>
          </p:cNvPr>
          <p:cNvSpPr/>
          <p:nvPr userDrawn="1"/>
        </p:nvSpPr>
        <p:spPr>
          <a:xfrm>
            <a:off x="2167377" y="7440664"/>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Text Placeholder 5">
            <a:extLst>
              <a:ext uri="{FF2B5EF4-FFF2-40B4-BE49-F238E27FC236}">
                <a16:creationId xmlns:a16="http://schemas.microsoft.com/office/drawing/2014/main" id="{260AF2BE-EDAA-B7C2-8580-AB1ACF70EF35}"/>
              </a:ext>
            </a:extLst>
          </p:cNvPr>
          <p:cNvSpPr>
            <a:spLocks noGrp="1"/>
          </p:cNvSpPr>
          <p:nvPr>
            <p:ph type="body" sz="quarter" idx="19"/>
          </p:nvPr>
        </p:nvSpPr>
        <p:spPr>
          <a:xfrm>
            <a:off x="7051814" y="7749609"/>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9" name="Text Placeholder 5">
            <a:extLst>
              <a:ext uri="{FF2B5EF4-FFF2-40B4-BE49-F238E27FC236}">
                <a16:creationId xmlns:a16="http://schemas.microsoft.com/office/drawing/2014/main" id="{0EC36AFE-3A01-B3EC-7E28-B8F97B900365}"/>
              </a:ext>
            </a:extLst>
          </p:cNvPr>
          <p:cNvSpPr>
            <a:spLocks noGrp="1"/>
          </p:cNvSpPr>
          <p:nvPr>
            <p:ph type="body" sz="quarter" idx="20" hasCustomPrompt="1"/>
          </p:nvPr>
        </p:nvSpPr>
        <p:spPr>
          <a:xfrm>
            <a:off x="2754063" y="7749609"/>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1" name="Rounded Rectangle 10">
            <a:extLst>
              <a:ext uri="{FF2B5EF4-FFF2-40B4-BE49-F238E27FC236}">
                <a16:creationId xmlns:a16="http://schemas.microsoft.com/office/drawing/2014/main" id="{CE84B4FD-950C-7E7E-B32E-0106A01D53C4}"/>
              </a:ext>
            </a:extLst>
          </p:cNvPr>
          <p:cNvSpPr/>
          <p:nvPr userDrawn="1"/>
        </p:nvSpPr>
        <p:spPr>
          <a:xfrm>
            <a:off x="6181816" y="10194473"/>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2" name="Rounded Rectangle 11">
            <a:extLst>
              <a:ext uri="{FF2B5EF4-FFF2-40B4-BE49-F238E27FC236}">
                <a16:creationId xmlns:a16="http://schemas.microsoft.com/office/drawing/2014/main" id="{3B266147-1D67-88E4-9FE7-F833346E464A}"/>
              </a:ext>
            </a:extLst>
          </p:cNvPr>
          <p:cNvSpPr/>
          <p:nvPr userDrawn="1"/>
        </p:nvSpPr>
        <p:spPr>
          <a:xfrm>
            <a:off x="2167377" y="10194473"/>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5" name="Text Placeholder 5">
            <a:extLst>
              <a:ext uri="{FF2B5EF4-FFF2-40B4-BE49-F238E27FC236}">
                <a16:creationId xmlns:a16="http://schemas.microsoft.com/office/drawing/2014/main" id="{6248EF39-489B-0AB6-1C39-97964F6585CC}"/>
              </a:ext>
            </a:extLst>
          </p:cNvPr>
          <p:cNvSpPr>
            <a:spLocks noGrp="1"/>
          </p:cNvSpPr>
          <p:nvPr>
            <p:ph type="body" sz="quarter" idx="21"/>
          </p:nvPr>
        </p:nvSpPr>
        <p:spPr>
          <a:xfrm>
            <a:off x="7051814" y="10503418"/>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6" name="Text Placeholder 5">
            <a:extLst>
              <a:ext uri="{FF2B5EF4-FFF2-40B4-BE49-F238E27FC236}">
                <a16:creationId xmlns:a16="http://schemas.microsoft.com/office/drawing/2014/main" id="{E37917F2-61C0-8B23-0D87-2AA3EEB8377A}"/>
              </a:ext>
            </a:extLst>
          </p:cNvPr>
          <p:cNvSpPr>
            <a:spLocks noGrp="1"/>
          </p:cNvSpPr>
          <p:nvPr>
            <p:ph type="body" sz="quarter" idx="22" hasCustomPrompt="1"/>
          </p:nvPr>
        </p:nvSpPr>
        <p:spPr>
          <a:xfrm>
            <a:off x="2754063" y="10503418"/>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7" name="Title 2">
            <a:extLst>
              <a:ext uri="{FF2B5EF4-FFF2-40B4-BE49-F238E27FC236}">
                <a16:creationId xmlns:a16="http://schemas.microsoft.com/office/drawing/2014/main" id="{3F0C4EB7-81AE-6D10-33F3-83A99AC2F3BA}"/>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8" name="Text Placeholder 4">
            <a:extLst>
              <a:ext uri="{FF2B5EF4-FFF2-40B4-BE49-F238E27FC236}">
                <a16:creationId xmlns:a16="http://schemas.microsoft.com/office/drawing/2014/main" id="{043113C8-679B-440C-38CF-27CC1A6FF3A6}"/>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2" name="Picture 1">
            <a:extLst>
              <a:ext uri="{FF2B5EF4-FFF2-40B4-BE49-F238E27FC236}">
                <a16:creationId xmlns:a16="http://schemas.microsoft.com/office/drawing/2014/main" id="{A7BDDA7B-8679-2A96-DA58-9B50735EAFF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99810271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ype 3">
    <p:spTree>
      <p:nvGrpSpPr>
        <p:cNvPr id="1" name=""/>
        <p:cNvGrpSpPr/>
        <p:nvPr/>
      </p:nvGrpSpPr>
      <p:grpSpPr>
        <a:xfrm>
          <a:off x="0" y="0"/>
          <a:ext cx="0" cy="0"/>
          <a:chOff x="0" y="0"/>
          <a:chExt cx="0" cy="0"/>
        </a:xfrm>
      </p:grpSpPr>
      <p:sp>
        <p:nvSpPr>
          <p:cNvPr id="99" name="Rectangle">
            <a:extLst>
              <a:ext uri="{FF2B5EF4-FFF2-40B4-BE49-F238E27FC236}">
                <a16:creationId xmlns:a16="http://schemas.microsoft.com/office/drawing/2014/main" id="{5B500D99-BCA8-5A47-AC2D-7A5DFB585C9A}"/>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04" name="Content Placeholder 7">
            <a:extLst>
              <a:ext uri="{FF2B5EF4-FFF2-40B4-BE49-F238E27FC236}">
                <a16:creationId xmlns:a16="http://schemas.microsoft.com/office/drawing/2014/main" id="{A238D5AC-1068-5240-9AFA-91BA1250D945}"/>
              </a:ext>
            </a:extLst>
          </p:cNvPr>
          <p:cNvSpPr>
            <a:spLocks noGrp="1"/>
          </p:cNvSpPr>
          <p:nvPr>
            <p:ph sz="quarter" idx="11"/>
          </p:nvPr>
        </p:nvSpPr>
        <p:spPr>
          <a:xfrm>
            <a:off x="2167377" y="4125886"/>
            <a:ext cx="20057623" cy="8523314"/>
          </a:xfrm>
        </p:spPr>
        <p:txBody>
          <a:bodyPr>
            <a:normAutofit/>
          </a:bodyPr>
          <a:lstStyle>
            <a:lvl1pPr marL="4572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a:extLst>
              <a:ext uri="{FF2B5EF4-FFF2-40B4-BE49-F238E27FC236}">
                <a16:creationId xmlns:a16="http://schemas.microsoft.com/office/drawing/2014/main" id="{F2C79DE9-4AFD-C17C-6D01-10CB5913C7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413405103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D2A636C9-947E-150D-EB07-22919761FA60}"/>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16737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9405342"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1664330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Picture Placeholder 3">
            <a:extLst>
              <a:ext uri="{FF2B5EF4-FFF2-40B4-BE49-F238E27FC236}">
                <a16:creationId xmlns:a16="http://schemas.microsoft.com/office/drawing/2014/main" id="{3A552A97-F867-374E-B40D-BD84D808047E}"/>
              </a:ext>
            </a:extLst>
          </p:cNvPr>
          <p:cNvSpPr>
            <a:spLocks noGrp="1"/>
          </p:cNvSpPr>
          <p:nvPr>
            <p:ph type="pic" sz="quarter" idx="11"/>
          </p:nvPr>
        </p:nvSpPr>
        <p:spPr>
          <a:xfrm>
            <a:off x="2167377"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29" name="Picture Placeholder 3">
            <a:extLst>
              <a:ext uri="{FF2B5EF4-FFF2-40B4-BE49-F238E27FC236}">
                <a16:creationId xmlns:a16="http://schemas.microsoft.com/office/drawing/2014/main" id="{DB283EA2-01A0-334D-8038-2E3190C1B2B9}"/>
              </a:ext>
            </a:extLst>
          </p:cNvPr>
          <p:cNvSpPr>
            <a:spLocks noGrp="1"/>
          </p:cNvSpPr>
          <p:nvPr>
            <p:ph type="pic" sz="quarter" idx="12"/>
          </p:nvPr>
        </p:nvSpPr>
        <p:spPr>
          <a:xfrm>
            <a:off x="9405342"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30" name="Picture Placeholder 3">
            <a:extLst>
              <a:ext uri="{FF2B5EF4-FFF2-40B4-BE49-F238E27FC236}">
                <a16:creationId xmlns:a16="http://schemas.microsoft.com/office/drawing/2014/main" id="{B5710E30-F50B-2E47-A284-AB9A73F6AB8F}"/>
              </a:ext>
            </a:extLst>
          </p:cNvPr>
          <p:cNvSpPr>
            <a:spLocks noGrp="1"/>
          </p:cNvSpPr>
          <p:nvPr>
            <p:ph type="pic" sz="quarter" idx="13"/>
          </p:nvPr>
        </p:nvSpPr>
        <p:spPr>
          <a:xfrm>
            <a:off x="16643307" y="4297293"/>
            <a:ext cx="4759266" cy="4172342"/>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07CBA874-2A87-342A-D528-C2660A034B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50518920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A325C97-8FC1-69A4-76A6-9BFCCE62D08F}"/>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ight Arrow 3">
            <a:extLst>
              <a:ext uri="{FF2B5EF4-FFF2-40B4-BE49-F238E27FC236}">
                <a16:creationId xmlns:a16="http://schemas.microsoft.com/office/drawing/2014/main" id="{8F28C692-0EE9-7D99-17B4-3313049F0A01}"/>
              </a:ext>
            </a:extLst>
          </p:cNvPr>
          <p:cNvSpPr/>
          <p:nvPr userDrawn="1"/>
        </p:nvSpPr>
        <p:spPr>
          <a:xfrm>
            <a:off x="7398337"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 name="Rounded Rectangle 1">
            <a:extLst>
              <a:ext uri="{FF2B5EF4-FFF2-40B4-BE49-F238E27FC236}">
                <a16:creationId xmlns:a16="http://schemas.microsoft.com/office/drawing/2014/main" id="{01B89336-F494-2062-ED79-0A44623AD4C4}"/>
              </a:ext>
            </a:extLst>
          </p:cNvPr>
          <p:cNvSpPr/>
          <p:nvPr userDrawn="1"/>
        </p:nvSpPr>
        <p:spPr>
          <a:xfrm>
            <a:off x="2167377"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594247"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7" name="Rounded Rectangle 16">
            <a:extLst>
              <a:ext uri="{FF2B5EF4-FFF2-40B4-BE49-F238E27FC236}">
                <a16:creationId xmlns:a16="http://schemas.microsoft.com/office/drawing/2014/main" id="{651AEE51-4476-0347-EE71-4727AC7D90CC}"/>
              </a:ext>
            </a:extLst>
          </p:cNvPr>
          <p:cNvSpPr/>
          <p:nvPr userDrawn="1"/>
        </p:nvSpPr>
        <p:spPr>
          <a:xfrm>
            <a:off x="9278138"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C8DF8073-7CBE-78F8-385D-33EC70507F81}"/>
              </a:ext>
            </a:extLst>
          </p:cNvPr>
          <p:cNvSpPr/>
          <p:nvPr userDrawn="1"/>
        </p:nvSpPr>
        <p:spPr>
          <a:xfrm>
            <a:off x="16388899"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3" name="Text Placeholder 5">
            <a:extLst>
              <a:ext uri="{FF2B5EF4-FFF2-40B4-BE49-F238E27FC236}">
                <a16:creationId xmlns:a16="http://schemas.microsoft.com/office/drawing/2014/main" id="{5D06E93C-E9EF-DAD7-BDE3-8DDAB05CDF90}"/>
              </a:ext>
            </a:extLst>
          </p:cNvPr>
          <p:cNvSpPr>
            <a:spLocks noGrp="1"/>
          </p:cNvSpPr>
          <p:nvPr>
            <p:ph type="body" sz="quarter" idx="15"/>
          </p:nvPr>
        </p:nvSpPr>
        <p:spPr>
          <a:xfrm>
            <a:off x="9719708"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4" name="Text Placeholder 5">
            <a:extLst>
              <a:ext uri="{FF2B5EF4-FFF2-40B4-BE49-F238E27FC236}">
                <a16:creationId xmlns:a16="http://schemas.microsoft.com/office/drawing/2014/main" id="{AB64C3FA-E7EC-73CE-DEC9-E0D1DACCC92F}"/>
              </a:ext>
            </a:extLst>
          </p:cNvPr>
          <p:cNvSpPr>
            <a:spLocks noGrp="1"/>
          </p:cNvSpPr>
          <p:nvPr>
            <p:ph type="body" sz="quarter" idx="16"/>
          </p:nvPr>
        </p:nvSpPr>
        <p:spPr>
          <a:xfrm>
            <a:off x="16882946"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1" name="Text Placeholder 5">
            <a:extLst>
              <a:ext uri="{FF2B5EF4-FFF2-40B4-BE49-F238E27FC236}">
                <a16:creationId xmlns:a16="http://schemas.microsoft.com/office/drawing/2014/main" id="{1B745795-7EE3-42BF-EDBE-49D4FAD835F5}"/>
              </a:ext>
            </a:extLst>
          </p:cNvPr>
          <p:cNvSpPr>
            <a:spLocks noGrp="1"/>
          </p:cNvSpPr>
          <p:nvPr>
            <p:ph type="body" sz="quarter" idx="17"/>
          </p:nvPr>
        </p:nvSpPr>
        <p:spPr>
          <a:xfrm>
            <a:off x="2349891" y="10445295"/>
            <a:ext cx="19038148" cy="1701954"/>
          </a:xfrm>
        </p:spPr>
        <p:txBody>
          <a:bodyPr>
            <a:noAutofit/>
          </a:bodyPr>
          <a:lstStyle>
            <a:lvl1pPr marL="0" indent="0">
              <a:buNone/>
              <a:defRPr kumimoji="0" lang="en-US" sz="28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Right Arrow 32">
            <a:extLst>
              <a:ext uri="{FF2B5EF4-FFF2-40B4-BE49-F238E27FC236}">
                <a16:creationId xmlns:a16="http://schemas.microsoft.com/office/drawing/2014/main" id="{0AE76436-839B-BF36-E19E-893653562EA3}"/>
              </a:ext>
            </a:extLst>
          </p:cNvPr>
          <p:cNvSpPr/>
          <p:nvPr userDrawn="1"/>
        </p:nvSpPr>
        <p:spPr>
          <a:xfrm>
            <a:off x="14509098"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Oval 7">
            <a:extLst>
              <a:ext uri="{FF2B5EF4-FFF2-40B4-BE49-F238E27FC236}">
                <a16:creationId xmlns:a16="http://schemas.microsoft.com/office/drawing/2014/main" id="{DCFF0438-821D-3C18-6D61-1BD73A4DC167}"/>
              </a:ext>
            </a:extLst>
          </p:cNvPr>
          <p:cNvSpPr/>
          <p:nvPr userDrawn="1"/>
        </p:nvSpPr>
        <p:spPr>
          <a:xfrm>
            <a:off x="4241849"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1</a:t>
            </a:r>
          </a:p>
        </p:txBody>
      </p:sp>
      <p:sp>
        <p:nvSpPr>
          <p:cNvPr id="10" name="Oval 9">
            <a:extLst>
              <a:ext uri="{FF2B5EF4-FFF2-40B4-BE49-F238E27FC236}">
                <a16:creationId xmlns:a16="http://schemas.microsoft.com/office/drawing/2014/main" id="{1BC35716-81E4-A54F-3272-89DAA37CF79D}"/>
              </a:ext>
            </a:extLst>
          </p:cNvPr>
          <p:cNvSpPr/>
          <p:nvPr userDrawn="1"/>
        </p:nvSpPr>
        <p:spPr>
          <a:xfrm>
            <a:off x="11279661"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2</a:t>
            </a:r>
          </a:p>
        </p:txBody>
      </p:sp>
      <p:sp>
        <p:nvSpPr>
          <p:cNvPr id="14" name="Oval 13">
            <a:extLst>
              <a:ext uri="{FF2B5EF4-FFF2-40B4-BE49-F238E27FC236}">
                <a16:creationId xmlns:a16="http://schemas.microsoft.com/office/drawing/2014/main" id="{6D587B62-738C-1BE8-E775-FC6EC9D2556E}"/>
              </a:ext>
            </a:extLst>
          </p:cNvPr>
          <p:cNvSpPr/>
          <p:nvPr userDrawn="1"/>
        </p:nvSpPr>
        <p:spPr>
          <a:xfrm>
            <a:off x="18463370"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3</a:t>
            </a:r>
          </a:p>
        </p:txBody>
      </p:sp>
      <p:pic>
        <p:nvPicPr>
          <p:cNvPr id="6" name="Picture 5">
            <a:extLst>
              <a:ext uri="{FF2B5EF4-FFF2-40B4-BE49-F238E27FC236}">
                <a16:creationId xmlns:a16="http://schemas.microsoft.com/office/drawing/2014/main" id="{9A703794-B39A-7A69-54AC-AFD888C8CB4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80928499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5F33489-AE64-A520-339D-37FA55DCDDCD}"/>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2167377" y="6556917"/>
            <a:ext cx="9768906" cy="5575610"/>
          </a:xfrm>
        </p:spPr>
        <p:txBody>
          <a:bodyPr>
            <a:noAutofit/>
          </a:bodyPr>
          <a:lstStyle>
            <a:lvl1pPr marL="0" indent="0">
              <a:spcBef>
                <a:spcPts val="0"/>
              </a:spcBef>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sp>
        <p:nvSpPr>
          <p:cNvPr id="34" name="Picture Placeholder 3">
            <a:extLst>
              <a:ext uri="{FF2B5EF4-FFF2-40B4-BE49-F238E27FC236}">
                <a16:creationId xmlns:a16="http://schemas.microsoft.com/office/drawing/2014/main" id="{199BEEEC-0D44-544B-A30D-8F854BF4A1E2}"/>
              </a:ext>
            </a:extLst>
          </p:cNvPr>
          <p:cNvSpPr>
            <a:spLocks noGrp="1"/>
          </p:cNvSpPr>
          <p:nvPr>
            <p:ph type="pic" sz="quarter" idx="13"/>
          </p:nvPr>
        </p:nvSpPr>
        <p:spPr>
          <a:xfrm>
            <a:off x="12339930" y="4210629"/>
            <a:ext cx="9099057" cy="7921898"/>
          </a:xfrm>
        </p:spPr>
        <p:txBody>
          <a:bodyPr/>
          <a:lstStyle>
            <a:lvl1pPr marL="0" indent="0">
              <a:buNone/>
              <a:defRPr b="0">
                <a:solidFill>
                  <a:schemeClr val="bg1"/>
                </a:solidFill>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313C6146-DC72-7FB3-6375-B120A24C107F}"/>
              </a:ext>
            </a:extLst>
          </p:cNvPr>
          <p:cNvSpPr>
            <a:spLocks noGrp="1"/>
          </p:cNvSpPr>
          <p:nvPr>
            <p:ph type="body" sz="quarter" idx="17" hasCustomPrompt="1"/>
          </p:nvPr>
        </p:nvSpPr>
        <p:spPr>
          <a:xfrm>
            <a:off x="2166938" y="4210049"/>
            <a:ext cx="9768874" cy="2039112"/>
          </a:xfrm>
        </p:spPr>
        <p:txBody>
          <a:bodyPr>
            <a:normAutofit/>
          </a:bodyPr>
          <a:lstStyle>
            <a:lvl1pPr marL="0" indent="0">
              <a:spcBef>
                <a:spcPts val="0"/>
              </a:spcBef>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64D25C93-1B77-566C-CD32-E4AC841F19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08532981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28F252AD-5DE4-7070-6059-31CB6E8E15CC}"/>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Or 3">
            <a:extLst>
              <a:ext uri="{FF2B5EF4-FFF2-40B4-BE49-F238E27FC236}">
                <a16:creationId xmlns:a16="http://schemas.microsoft.com/office/drawing/2014/main" id="{E68A1B27-C10C-399D-6C52-E0B8F062FF6D}"/>
              </a:ext>
            </a:extLst>
          </p:cNvPr>
          <p:cNvSpPr/>
          <p:nvPr userDrawn="1"/>
        </p:nvSpPr>
        <p:spPr>
          <a:xfrm>
            <a:off x="7481303" y="3712458"/>
            <a:ext cx="9144000" cy="9144000"/>
          </a:xfrm>
          <a:prstGeom prst="flowChartOr">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cxnSp>
        <p:nvCxnSpPr>
          <p:cNvPr id="8" name="Straight Connector 7">
            <a:extLst>
              <a:ext uri="{FF2B5EF4-FFF2-40B4-BE49-F238E27FC236}">
                <a16:creationId xmlns:a16="http://schemas.microsoft.com/office/drawing/2014/main" id="{9AE1FE12-D6E7-CC76-3FE4-BC8F0EC78DF0}"/>
              </a:ext>
            </a:extLst>
          </p:cNvPr>
          <p:cNvCxnSpPr>
            <a:cxnSpLocks/>
            <a:stCxn id="4" idx="0"/>
          </p:cNvCxnSpPr>
          <p:nvPr userDrawn="1"/>
        </p:nvCxnSpPr>
        <p:spPr>
          <a:xfrm>
            <a:off x="12053303" y="3712458"/>
            <a:ext cx="22098" cy="914400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4945EE12-0322-D3C6-8589-1B9554503365}"/>
              </a:ext>
            </a:extLst>
          </p:cNvPr>
          <p:cNvCxnSpPr>
            <a:cxnSpLocks/>
            <a:endCxn id="4" idx="2"/>
          </p:cNvCxnSpPr>
          <p:nvPr userDrawn="1"/>
        </p:nvCxnSpPr>
        <p:spPr>
          <a:xfrm flipH="1">
            <a:off x="7481303" y="8284458"/>
            <a:ext cx="9144000" cy="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9"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25" name="Text Placeholder 15">
            <a:extLst>
              <a:ext uri="{FF2B5EF4-FFF2-40B4-BE49-F238E27FC236}">
                <a16:creationId xmlns:a16="http://schemas.microsoft.com/office/drawing/2014/main" id="{FC4F9637-2BA1-E3F7-1599-2295EF076CCC}"/>
              </a:ext>
            </a:extLst>
          </p:cNvPr>
          <p:cNvSpPr>
            <a:spLocks noGrp="1"/>
          </p:cNvSpPr>
          <p:nvPr>
            <p:ph type="body" sz="quarter" idx="12" hasCustomPrompt="1"/>
          </p:nvPr>
        </p:nvSpPr>
        <p:spPr>
          <a:xfrm>
            <a:off x="8056949" y="7294814"/>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6" name="Text Placeholder 15">
            <a:extLst>
              <a:ext uri="{FF2B5EF4-FFF2-40B4-BE49-F238E27FC236}">
                <a16:creationId xmlns:a16="http://schemas.microsoft.com/office/drawing/2014/main" id="{47270689-CD03-86EE-AD4E-701F61CD37A1}"/>
              </a:ext>
            </a:extLst>
          </p:cNvPr>
          <p:cNvSpPr>
            <a:spLocks noGrp="1"/>
          </p:cNvSpPr>
          <p:nvPr>
            <p:ph type="body" sz="quarter" idx="13" hasCustomPrompt="1"/>
          </p:nvPr>
        </p:nvSpPr>
        <p:spPr>
          <a:xfrm>
            <a:off x="8056949" y="8617313"/>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8" name="Text Placeholder 15">
            <a:extLst>
              <a:ext uri="{FF2B5EF4-FFF2-40B4-BE49-F238E27FC236}">
                <a16:creationId xmlns:a16="http://schemas.microsoft.com/office/drawing/2014/main" id="{B5939A4B-8504-2C32-E90E-9DA4843EF0EF}"/>
              </a:ext>
            </a:extLst>
          </p:cNvPr>
          <p:cNvSpPr>
            <a:spLocks noGrp="1"/>
          </p:cNvSpPr>
          <p:nvPr>
            <p:ph type="body" sz="quarter" idx="14" hasCustomPrompt="1"/>
          </p:nvPr>
        </p:nvSpPr>
        <p:spPr>
          <a:xfrm>
            <a:off x="12365741" y="7298299"/>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9" name="Text Placeholder 15">
            <a:extLst>
              <a:ext uri="{FF2B5EF4-FFF2-40B4-BE49-F238E27FC236}">
                <a16:creationId xmlns:a16="http://schemas.microsoft.com/office/drawing/2014/main" id="{44D6C0A8-7DC7-6F84-E472-8E0CA423C51E}"/>
              </a:ext>
            </a:extLst>
          </p:cNvPr>
          <p:cNvSpPr>
            <a:spLocks noGrp="1"/>
          </p:cNvSpPr>
          <p:nvPr>
            <p:ph type="body" sz="quarter" idx="15" hasCustomPrompt="1"/>
          </p:nvPr>
        </p:nvSpPr>
        <p:spPr>
          <a:xfrm>
            <a:off x="12427997" y="8595891"/>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9"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1" name="Text Placeholder 15">
            <a:extLst>
              <a:ext uri="{FF2B5EF4-FFF2-40B4-BE49-F238E27FC236}">
                <a16:creationId xmlns:a16="http://schemas.microsoft.com/office/drawing/2014/main" id="{6ADBE3FB-D313-E2BC-715C-D8600CF8BD21}"/>
              </a:ext>
            </a:extLst>
          </p:cNvPr>
          <p:cNvSpPr>
            <a:spLocks noGrp="1"/>
          </p:cNvSpPr>
          <p:nvPr>
            <p:ph type="body" sz="quarter" idx="17" hasCustomPrompt="1"/>
          </p:nvPr>
        </p:nvSpPr>
        <p:spPr>
          <a:xfrm>
            <a:off x="17255744"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2" name="Text Placeholder 15">
            <a:extLst>
              <a:ext uri="{FF2B5EF4-FFF2-40B4-BE49-F238E27FC236}">
                <a16:creationId xmlns:a16="http://schemas.microsoft.com/office/drawing/2014/main" id="{A79FD328-17AF-2BB2-5730-3D5CA0EE9704}"/>
              </a:ext>
            </a:extLst>
          </p:cNvPr>
          <p:cNvSpPr>
            <a:spLocks noGrp="1"/>
          </p:cNvSpPr>
          <p:nvPr>
            <p:ph type="body" sz="quarter" idx="18" hasCustomPrompt="1"/>
          </p:nvPr>
        </p:nvSpPr>
        <p:spPr>
          <a:xfrm>
            <a:off x="17255744"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pic>
        <p:nvPicPr>
          <p:cNvPr id="20" name="Graphic 19" descr="Artificial Intelligence with solid fill">
            <a:extLst>
              <a:ext uri="{FF2B5EF4-FFF2-40B4-BE49-F238E27FC236}">
                <a16:creationId xmlns:a16="http://schemas.microsoft.com/office/drawing/2014/main" id="{717E632E-7C2D-8BE2-BA0D-FBA56ED592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8162" y="4999921"/>
            <a:ext cx="1936946" cy="1936946"/>
          </a:xfrm>
          <a:prstGeom prst="rect">
            <a:avLst/>
          </a:prstGeom>
        </p:spPr>
      </p:pic>
      <p:pic>
        <p:nvPicPr>
          <p:cNvPr id="22" name="Graphic 21" descr="Atom with solid fill">
            <a:extLst>
              <a:ext uri="{FF2B5EF4-FFF2-40B4-BE49-F238E27FC236}">
                <a16:creationId xmlns:a16="http://schemas.microsoft.com/office/drawing/2014/main" id="{CCE4C43E-15B3-15EB-CF11-EB3378A3CE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7038" y="4968699"/>
            <a:ext cx="1958731" cy="1958731"/>
          </a:xfrm>
          <a:prstGeom prst="rect">
            <a:avLst/>
          </a:prstGeom>
        </p:spPr>
      </p:pic>
      <p:pic>
        <p:nvPicPr>
          <p:cNvPr id="24" name="Graphic 23" descr="Bar chart with solid fill">
            <a:extLst>
              <a:ext uri="{FF2B5EF4-FFF2-40B4-BE49-F238E27FC236}">
                <a16:creationId xmlns:a16="http://schemas.microsoft.com/office/drawing/2014/main" id="{0445AAA4-0C9A-80AB-86CE-F91A16FFC2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135" y="9715514"/>
            <a:ext cx="1696410" cy="1696410"/>
          </a:xfrm>
          <a:prstGeom prst="rect">
            <a:avLst/>
          </a:prstGeom>
        </p:spPr>
      </p:pic>
      <p:pic>
        <p:nvPicPr>
          <p:cNvPr id="35" name="Graphic 34" descr="Blockchain with solid fill">
            <a:extLst>
              <a:ext uri="{FF2B5EF4-FFF2-40B4-BE49-F238E27FC236}">
                <a16:creationId xmlns:a16="http://schemas.microsoft.com/office/drawing/2014/main" id="{CB7D00AA-1C33-1508-6057-E10BDF964F0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37038" y="9711819"/>
            <a:ext cx="1700105" cy="1700105"/>
          </a:xfrm>
          <a:prstGeom prst="rect">
            <a:avLst/>
          </a:prstGeom>
        </p:spPr>
      </p:pic>
      <p:pic>
        <p:nvPicPr>
          <p:cNvPr id="7" name="Picture 6">
            <a:extLst>
              <a:ext uri="{FF2B5EF4-FFF2-40B4-BE49-F238E27FC236}">
                <a16:creationId xmlns:a16="http://schemas.microsoft.com/office/drawing/2014/main" id="{08A923CA-0AF7-7160-B581-2CACED786620}"/>
              </a:ext>
              <a:ext uri="{C183D7F6-B498-43B3-948B-1728B52AA6E4}">
                <adec:decorative xmlns:adec="http://schemas.microsoft.com/office/drawing/2017/decorative" val="1"/>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07010292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55631E8-C878-10B3-37B6-B446CE8244F9}"/>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b="0" i="0" dirty="0">
              <a:latin typeface="OCRB" panose="020F0502020204030204" pitchFamily="34" charset="0"/>
              <a:ea typeface="Open Sans Light" pitchFamily="2" charset="0"/>
              <a:cs typeface="OCRB" panose="020F0502020204030204" pitchFamily="34"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8" y="4349750"/>
            <a:ext cx="12097701" cy="3462458"/>
          </a:xfrm>
        </p:spPr>
        <p:txBody>
          <a:bodyPr>
            <a:normAutofit/>
          </a:bodyPr>
          <a:lstStyle>
            <a:lvl1pPr marL="0" indent="0">
              <a:spcBef>
                <a:spcPts val="0"/>
              </a:spcBef>
              <a:buNone/>
              <a:defRPr sz="4000">
                <a:solidFill>
                  <a:schemeClr val="bg1"/>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8" y="8938684"/>
            <a:ext cx="19839621" cy="3676241"/>
          </a:xfrm>
        </p:spPr>
        <p:txBody>
          <a:bodyPr>
            <a:normAutofit/>
          </a:bodyPr>
          <a:lstStyle>
            <a:lvl1pPr marL="0" indent="0">
              <a:spcBef>
                <a:spcPts val="0"/>
              </a:spcBef>
              <a:buNone/>
              <a:defRPr sz="3600">
                <a:solidFill>
                  <a:schemeClr val="bg1"/>
                </a:solidFill>
              </a:defRPr>
            </a:lvl1pPr>
            <a:lvl5pPr marL="2438400" indent="0">
              <a:buNone/>
              <a:defRPr/>
            </a:lvl5pPr>
          </a:lstStyle>
          <a:p>
            <a:pPr lvl="0"/>
            <a:r>
              <a:rPr lang="en-US" dirty="0"/>
              <a:t>Click to add text</a:t>
            </a:r>
          </a:p>
        </p:txBody>
      </p:sp>
      <p:pic>
        <p:nvPicPr>
          <p:cNvPr id="5" name="Graphic 4" descr="Checklist with solid fill">
            <a:extLst>
              <a:ext uri="{FF2B5EF4-FFF2-40B4-BE49-F238E27FC236}">
                <a16:creationId xmlns:a16="http://schemas.microsoft.com/office/drawing/2014/main" id="{EEEA3E7D-43D1-BB41-8C28-FEDBD7273D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00" y="4320116"/>
            <a:ext cx="3535680" cy="3535680"/>
          </a:xfrm>
          <a:prstGeom prst="rect">
            <a:avLst/>
          </a:prstGeom>
        </p:spPr>
      </p:pic>
      <p:pic>
        <p:nvPicPr>
          <p:cNvPr id="4" name="Picture 3">
            <a:extLst>
              <a:ext uri="{FF2B5EF4-FFF2-40B4-BE49-F238E27FC236}">
                <a16:creationId xmlns:a16="http://schemas.microsoft.com/office/drawing/2014/main" id="{CE62FAA5-6C99-7043-5D20-4F0B7F8633F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22704086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type 4">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57D6C136-B186-B244-9E34-B1B3CC503956}"/>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3176751" y="10942822"/>
            <a:ext cx="8523218" cy="1444847"/>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12684029" y="10972442"/>
            <a:ext cx="8523218" cy="1444848"/>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Picture Placeholder 3">
            <a:extLst>
              <a:ext uri="{FF2B5EF4-FFF2-40B4-BE49-F238E27FC236}">
                <a16:creationId xmlns:a16="http://schemas.microsoft.com/office/drawing/2014/main" id="{3520A367-5826-4047-8F6E-214336795336}"/>
              </a:ext>
            </a:extLst>
          </p:cNvPr>
          <p:cNvSpPr>
            <a:spLocks noGrp="1"/>
          </p:cNvSpPr>
          <p:nvPr>
            <p:ph type="pic" sz="quarter" idx="11"/>
          </p:nvPr>
        </p:nvSpPr>
        <p:spPr>
          <a:xfrm>
            <a:off x="3176751" y="4582010"/>
            <a:ext cx="8523218" cy="5555977"/>
          </a:xfrm>
        </p:spPr>
        <p:txBody>
          <a:bodyPr/>
          <a:lstStyle>
            <a:lvl1pPr marL="0" indent="0">
              <a:buNone/>
              <a:defRPr>
                <a:solidFill>
                  <a:schemeClr val="bg1"/>
                </a:solidFill>
              </a:defRPr>
            </a:lvl1pPr>
          </a:lstStyle>
          <a:p>
            <a:r>
              <a:rPr lang="en-US"/>
              <a:t>Click icon to add picture</a:t>
            </a:r>
            <a:endParaRPr lang="en-US" dirty="0"/>
          </a:p>
        </p:txBody>
      </p:sp>
      <p:sp>
        <p:nvSpPr>
          <p:cNvPr id="34" name="Picture Placeholder 3">
            <a:extLst>
              <a:ext uri="{FF2B5EF4-FFF2-40B4-BE49-F238E27FC236}">
                <a16:creationId xmlns:a16="http://schemas.microsoft.com/office/drawing/2014/main" id="{09A473F0-3B7E-704A-AA89-F4277FCB9971}"/>
              </a:ext>
            </a:extLst>
          </p:cNvPr>
          <p:cNvSpPr>
            <a:spLocks noGrp="1"/>
          </p:cNvSpPr>
          <p:nvPr>
            <p:ph type="pic" sz="quarter" idx="12"/>
          </p:nvPr>
        </p:nvSpPr>
        <p:spPr>
          <a:xfrm>
            <a:off x="12684029" y="4582010"/>
            <a:ext cx="8523218" cy="5577461"/>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7BD28E23-B05B-27F7-5B39-9129277EE1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77924557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50F1BD6-0F15-C34E-9F74-50970B5378D2}"/>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Chart Placeholder 3">
            <a:extLst>
              <a:ext uri="{FF2B5EF4-FFF2-40B4-BE49-F238E27FC236}">
                <a16:creationId xmlns:a16="http://schemas.microsoft.com/office/drawing/2014/main" id="{64D80AC6-9CFD-09B5-1CEF-F695884CCD02}"/>
              </a:ext>
            </a:extLst>
          </p:cNvPr>
          <p:cNvSpPr>
            <a:spLocks noGrp="1"/>
          </p:cNvSpPr>
          <p:nvPr>
            <p:ph type="chart" sz="quarter" idx="11" hasCustomPrompt="1"/>
          </p:nvPr>
        </p:nvSpPr>
        <p:spPr>
          <a:xfrm>
            <a:off x="11460163" y="3962400"/>
            <a:ext cx="12118975" cy="9083675"/>
          </a:xfrm>
        </p:spPr>
        <p:txBody>
          <a:bodyPr>
            <a:normAutofit/>
          </a:bodyPr>
          <a:lstStyle>
            <a:lvl1pPr marL="0" indent="0">
              <a:buNone/>
              <a:defRPr sz="4000">
                <a:solidFill>
                  <a:schemeClr val="bg1"/>
                </a:solidFill>
              </a:defRPr>
            </a:lvl1pPr>
          </a:lstStyle>
          <a:p>
            <a:r>
              <a:rPr lang="en-US" dirty="0"/>
              <a:t>Click to insert chart</a:t>
            </a:r>
          </a:p>
        </p:txBody>
      </p:sp>
      <p:sp>
        <p:nvSpPr>
          <p:cNvPr id="6" name="Text Placeholder 5">
            <a:extLst>
              <a:ext uri="{FF2B5EF4-FFF2-40B4-BE49-F238E27FC236}">
                <a16:creationId xmlns:a16="http://schemas.microsoft.com/office/drawing/2014/main" id="{DEA6CC15-DCB9-9ABD-A03B-8B586BD05B11}"/>
              </a:ext>
            </a:extLst>
          </p:cNvPr>
          <p:cNvSpPr>
            <a:spLocks noGrp="1"/>
          </p:cNvSpPr>
          <p:nvPr>
            <p:ph type="body" sz="quarter" idx="12"/>
          </p:nvPr>
        </p:nvSpPr>
        <p:spPr>
          <a:xfrm>
            <a:off x="3902075" y="3962399"/>
            <a:ext cx="7010400" cy="4058049"/>
          </a:xfrm>
        </p:spPr>
        <p:txBody>
          <a:bodyPr>
            <a:normAutofit/>
          </a:bodyPr>
          <a:lstStyle>
            <a:lvl1pPr marL="0" indent="0">
              <a:spcBef>
                <a:spcPts val="0"/>
              </a:spcBef>
              <a:buNone/>
              <a:defRPr sz="3600">
                <a:solidFill>
                  <a:schemeClr val="bg1"/>
                </a:solidFill>
              </a:defRPr>
            </a:lvl1pPr>
          </a:lstStyle>
          <a:p>
            <a:pPr lvl="0"/>
            <a:r>
              <a:rPr lang="en-US" dirty="0"/>
              <a:t>Click to edit Master text styles</a:t>
            </a:r>
          </a:p>
        </p:txBody>
      </p:sp>
      <p:pic>
        <p:nvPicPr>
          <p:cNvPr id="9" name="Graphic 8" descr="Blockchain with solid fill">
            <a:extLst>
              <a:ext uri="{FF2B5EF4-FFF2-40B4-BE49-F238E27FC236}">
                <a16:creationId xmlns:a16="http://schemas.microsoft.com/office/drawing/2014/main" id="{C6F9FEE2-3F55-6EBA-4F92-F43ABD638B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7047" y="3962400"/>
            <a:ext cx="1403522" cy="1403522"/>
          </a:xfrm>
          <a:prstGeom prst="rect">
            <a:avLst/>
          </a:prstGeom>
        </p:spPr>
      </p:pic>
      <p:sp>
        <p:nvSpPr>
          <p:cNvPr id="20" name="Text Placeholder 5">
            <a:extLst>
              <a:ext uri="{FF2B5EF4-FFF2-40B4-BE49-F238E27FC236}">
                <a16:creationId xmlns:a16="http://schemas.microsoft.com/office/drawing/2014/main" id="{8597BD3B-4478-8A1D-BD26-1D9EFAA7FCF2}"/>
              </a:ext>
            </a:extLst>
          </p:cNvPr>
          <p:cNvSpPr>
            <a:spLocks noGrp="1"/>
          </p:cNvSpPr>
          <p:nvPr>
            <p:ph type="body" sz="quarter" idx="13"/>
          </p:nvPr>
        </p:nvSpPr>
        <p:spPr>
          <a:xfrm>
            <a:off x="3902075" y="8861383"/>
            <a:ext cx="7010400" cy="4058049"/>
          </a:xfrm>
        </p:spPr>
        <p:txBody>
          <a:bodyPr>
            <a:normAutofit/>
          </a:bodyPr>
          <a:lstStyle>
            <a:lvl1pPr marL="0" indent="0">
              <a:spcBef>
                <a:spcPts val="0"/>
              </a:spcBef>
              <a:buNone/>
              <a:defRPr sz="3600">
                <a:solidFill>
                  <a:schemeClr val="bg1"/>
                </a:solidFill>
              </a:defRPr>
            </a:lvl1pPr>
          </a:lstStyle>
          <a:p>
            <a:pPr lvl="0"/>
            <a:r>
              <a:rPr lang="en-US" dirty="0"/>
              <a:t>Click to edit Master text styles</a:t>
            </a:r>
          </a:p>
        </p:txBody>
      </p:sp>
      <p:pic>
        <p:nvPicPr>
          <p:cNvPr id="11" name="Graphic 10" descr="Bullseye with solid fill">
            <a:extLst>
              <a:ext uri="{FF2B5EF4-FFF2-40B4-BE49-F238E27FC236}">
                <a16:creationId xmlns:a16="http://schemas.microsoft.com/office/drawing/2014/main" id="{D6B829BF-9E0D-0105-F75C-8DDD429EFC0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7110" y="8648744"/>
            <a:ext cx="1403521" cy="1403521"/>
          </a:xfrm>
          <a:prstGeom prst="rect">
            <a:avLst/>
          </a:prstGeom>
        </p:spPr>
      </p:pic>
      <p:pic>
        <p:nvPicPr>
          <p:cNvPr id="5" name="Picture 4">
            <a:extLst>
              <a:ext uri="{FF2B5EF4-FFF2-40B4-BE49-F238E27FC236}">
                <a16:creationId xmlns:a16="http://schemas.microsoft.com/office/drawing/2014/main" id="{39A795C1-A678-59F7-F2CE-A32633731DCB}"/>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81101224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5" name="Picture 4">
            <a:extLst>
              <a:ext uri="{FF2B5EF4-FFF2-40B4-BE49-F238E27FC236}">
                <a16:creationId xmlns:a16="http://schemas.microsoft.com/office/drawing/2014/main" id="{2CB39841-01E8-3B46-1169-9D75B18B74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
        <p:nvSpPr>
          <p:cNvPr id="2" name="Content Placeholder 7">
            <a:extLst>
              <a:ext uri="{FF2B5EF4-FFF2-40B4-BE49-F238E27FC236}">
                <a16:creationId xmlns:a16="http://schemas.microsoft.com/office/drawing/2014/main" id="{86CA9C0B-2297-D313-69D1-18E9286ABA5C}"/>
              </a:ext>
            </a:extLst>
          </p:cNvPr>
          <p:cNvSpPr>
            <a:spLocks noGrp="1"/>
          </p:cNvSpPr>
          <p:nvPr>
            <p:ph sz="quarter" idx="11"/>
          </p:nvPr>
        </p:nvSpPr>
        <p:spPr>
          <a:xfrm>
            <a:off x="2167377" y="4470400"/>
            <a:ext cx="20057623" cy="7374436"/>
          </a:xfrm>
        </p:spPr>
        <p:txBody>
          <a:bodyPr>
            <a:normAutofit/>
          </a:bodyPr>
          <a:lstStyle>
            <a:lvl1pPr marL="4572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1pPr>
            <a:lvl2pPr marL="10668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2pPr>
            <a:lvl3pPr marL="16764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3pPr>
            <a:lvl4pPr marL="22860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4pPr>
            <a:lvl5pPr marL="28956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02452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type 4">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D051288-6E3E-A95D-1377-4372C7DC1C4F}"/>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pic>
        <p:nvPicPr>
          <p:cNvPr id="7" name="Image" descr="Image">
            <a:extLst>
              <a:ext uri="{FF2B5EF4-FFF2-40B4-BE49-F238E27FC236}">
                <a16:creationId xmlns:a16="http://schemas.microsoft.com/office/drawing/2014/main" id="{13156DDE-55E0-C14A-879A-962B00D82A08}"/>
              </a:ext>
            </a:extLst>
          </p:cNvPr>
          <p:cNvPicPr>
            <a:picLocks noChangeAspect="1"/>
          </p:cNvPicPr>
          <p:nvPr userDrawn="1"/>
        </p:nvPicPr>
        <p:blipFill>
          <a:blip r:embed="rId2"/>
          <a:stretch>
            <a:fillRect/>
          </a:stretch>
        </p:blipFill>
        <p:spPr>
          <a:xfrm>
            <a:off x="21016357" y="354127"/>
            <a:ext cx="2563550" cy="1083872"/>
          </a:xfrm>
          <a:prstGeom prst="rect">
            <a:avLst/>
          </a:prstGeom>
          <a:ln w="12700">
            <a:miter lim="400000"/>
          </a:ln>
        </p:spPr>
      </p:pic>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3" name="Picture Placeholder 3">
            <a:extLst>
              <a:ext uri="{FF2B5EF4-FFF2-40B4-BE49-F238E27FC236}">
                <a16:creationId xmlns:a16="http://schemas.microsoft.com/office/drawing/2014/main" id="{4D652F67-94A0-0840-AE16-55B87BEAF320}"/>
              </a:ext>
            </a:extLst>
          </p:cNvPr>
          <p:cNvSpPr>
            <a:spLocks noGrp="1"/>
          </p:cNvSpPr>
          <p:nvPr>
            <p:ph type="pic" sz="quarter" idx="11"/>
          </p:nvPr>
        </p:nvSpPr>
        <p:spPr>
          <a:xfrm>
            <a:off x="2167377" y="4120517"/>
            <a:ext cx="9469197" cy="8568593"/>
          </a:xfrm>
        </p:spPr>
        <p:txBody>
          <a:bodyPr/>
          <a:lstStyle>
            <a:lvl1pPr marL="0" indent="0">
              <a:buNone/>
              <a:defRPr>
                <a:solidFill>
                  <a:schemeClr val="bg1"/>
                </a:solidFill>
              </a:defRPr>
            </a:lvl1pPr>
          </a:lstStyle>
          <a:p>
            <a:r>
              <a:rPr lang="en-US"/>
              <a:t>Click icon to add picture</a:t>
            </a:r>
            <a:endParaRPr lang="en-US" dirty="0"/>
          </a:p>
        </p:txBody>
      </p:sp>
      <p:sp>
        <p:nvSpPr>
          <p:cNvPr id="12" name="Text Placeholder 5">
            <a:extLst>
              <a:ext uri="{FF2B5EF4-FFF2-40B4-BE49-F238E27FC236}">
                <a16:creationId xmlns:a16="http://schemas.microsoft.com/office/drawing/2014/main" id="{6A7F952E-8DC5-6A79-9AE3-813B3AE4D1F2}"/>
              </a:ext>
            </a:extLst>
          </p:cNvPr>
          <p:cNvSpPr>
            <a:spLocks noGrp="1"/>
          </p:cNvSpPr>
          <p:nvPr>
            <p:ph type="body" sz="quarter" idx="16"/>
          </p:nvPr>
        </p:nvSpPr>
        <p:spPr>
          <a:xfrm>
            <a:off x="12747867" y="6462508"/>
            <a:ext cx="8024838" cy="6226602"/>
          </a:xfrm>
        </p:spPr>
        <p:txBody>
          <a:bodyPr>
            <a:noAutofit/>
          </a:bodyPr>
          <a:lstStyle>
            <a:lvl1pPr marL="0" indent="0">
              <a:spcBef>
                <a:spcPts val="0"/>
              </a:spcBef>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sp>
        <p:nvSpPr>
          <p:cNvPr id="14" name="Text Placeholder 5">
            <a:extLst>
              <a:ext uri="{FF2B5EF4-FFF2-40B4-BE49-F238E27FC236}">
                <a16:creationId xmlns:a16="http://schemas.microsoft.com/office/drawing/2014/main" id="{BA033C1D-E65C-08C9-F39B-80EFE57D65D8}"/>
              </a:ext>
            </a:extLst>
          </p:cNvPr>
          <p:cNvSpPr>
            <a:spLocks noGrp="1"/>
          </p:cNvSpPr>
          <p:nvPr>
            <p:ph type="body" sz="quarter" idx="17" hasCustomPrompt="1"/>
          </p:nvPr>
        </p:nvSpPr>
        <p:spPr>
          <a:xfrm>
            <a:off x="12747428" y="4115640"/>
            <a:ext cx="8024812" cy="1968425"/>
          </a:xfrm>
        </p:spPr>
        <p:txBody>
          <a:bodyPr>
            <a:normAutofit/>
          </a:bodyPr>
          <a:lstStyle>
            <a:lvl1pPr marL="0" indent="0">
              <a:spcBef>
                <a:spcPts val="0"/>
              </a:spcBef>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3F4008AF-17B2-1560-3039-4C723BA0CB2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3404523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iz layout 1">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ABE8965-C5C7-9C39-4D77-41321DCB42C7}"/>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ound Same Side Corner Rectangle 3">
            <a:extLst>
              <a:ext uri="{FF2B5EF4-FFF2-40B4-BE49-F238E27FC236}">
                <a16:creationId xmlns:a16="http://schemas.microsoft.com/office/drawing/2014/main" id="{FA29A0C7-63A9-37AE-C36E-28D29DB1FC0C}"/>
              </a:ext>
            </a:extLst>
          </p:cNvPr>
          <p:cNvSpPr/>
          <p:nvPr userDrawn="1"/>
        </p:nvSpPr>
        <p:spPr>
          <a:xfrm>
            <a:off x="2124334" y="5228017"/>
            <a:ext cx="7712393" cy="8605898"/>
          </a:xfrm>
          <a:prstGeom prst="round2SameRect">
            <a:avLst>
              <a:gd name="adj1" fmla="val 7123"/>
              <a:gd name="adj2" fmla="val 0"/>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6" name="Text Placeholder 5">
            <a:extLst>
              <a:ext uri="{FF2B5EF4-FFF2-40B4-BE49-F238E27FC236}">
                <a16:creationId xmlns:a16="http://schemas.microsoft.com/office/drawing/2014/main" id="{00BFA553-2EAA-7D5D-66A4-3CB0B3039A4F}"/>
              </a:ext>
            </a:extLst>
          </p:cNvPr>
          <p:cNvSpPr>
            <a:spLocks noGrp="1"/>
          </p:cNvSpPr>
          <p:nvPr>
            <p:ph type="body" sz="quarter" idx="16"/>
          </p:nvPr>
        </p:nvSpPr>
        <p:spPr>
          <a:xfrm>
            <a:off x="2594247" y="7248019"/>
            <a:ext cx="6817382" cy="6226602"/>
          </a:xfrm>
        </p:spPr>
        <p:txBody>
          <a:bodyPr>
            <a:noAutofit/>
          </a:bodyPr>
          <a:lstStyle>
            <a:lvl1pPr marL="0" indent="0">
              <a:spcBef>
                <a:spcPts val="0"/>
              </a:spcBef>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pic>
        <p:nvPicPr>
          <p:cNvPr id="6" name="Graphic 5" descr="Help with solid fill">
            <a:extLst>
              <a:ext uri="{FF2B5EF4-FFF2-40B4-BE49-F238E27FC236}">
                <a16:creationId xmlns:a16="http://schemas.microsoft.com/office/drawing/2014/main" id="{5BCC09F5-BEFD-455C-0F2F-F18D468EC78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4247" y="5468810"/>
            <a:ext cx="1427671" cy="1427671"/>
          </a:xfrm>
          <a:prstGeom prst="rect">
            <a:avLst/>
          </a:prstGeom>
        </p:spPr>
      </p:pic>
      <p:sp>
        <p:nvSpPr>
          <p:cNvPr id="8" name="Rounded Rectangle 7">
            <a:extLst>
              <a:ext uri="{FF2B5EF4-FFF2-40B4-BE49-F238E27FC236}">
                <a16:creationId xmlns:a16="http://schemas.microsoft.com/office/drawing/2014/main" id="{7A5EDB33-736C-0AA5-C7CD-BDFF535E7A9C}"/>
              </a:ext>
            </a:extLst>
          </p:cNvPr>
          <p:cNvSpPr/>
          <p:nvPr userDrawn="1"/>
        </p:nvSpPr>
        <p:spPr>
          <a:xfrm>
            <a:off x="11485756" y="5237573"/>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9A29247D-C253-CBDD-13EE-F16B85217807}"/>
              </a:ext>
            </a:extLst>
          </p:cNvPr>
          <p:cNvSpPr/>
          <p:nvPr userDrawn="1"/>
        </p:nvSpPr>
        <p:spPr>
          <a:xfrm>
            <a:off x="11485756" y="6937152"/>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0" name="Rounded Rectangle 19">
            <a:extLst>
              <a:ext uri="{FF2B5EF4-FFF2-40B4-BE49-F238E27FC236}">
                <a16:creationId xmlns:a16="http://schemas.microsoft.com/office/drawing/2014/main" id="{640D50B7-0BFF-E456-7675-C96913EC6D02}"/>
              </a:ext>
            </a:extLst>
          </p:cNvPr>
          <p:cNvSpPr/>
          <p:nvPr userDrawn="1"/>
        </p:nvSpPr>
        <p:spPr>
          <a:xfrm>
            <a:off x="11485756" y="8615938"/>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1" name="Rounded Rectangle 20">
            <a:extLst>
              <a:ext uri="{FF2B5EF4-FFF2-40B4-BE49-F238E27FC236}">
                <a16:creationId xmlns:a16="http://schemas.microsoft.com/office/drawing/2014/main" id="{A4EB9AD0-97D9-EA55-1897-8E787ACA18AD}"/>
              </a:ext>
            </a:extLst>
          </p:cNvPr>
          <p:cNvSpPr/>
          <p:nvPr userDrawn="1"/>
        </p:nvSpPr>
        <p:spPr>
          <a:xfrm>
            <a:off x="11485756" y="10294724"/>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2" name="Rounded Rectangle 21">
            <a:extLst>
              <a:ext uri="{FF2B5EF4-FFF2-40B4-BE49-F238E27FC236}">
                <a16:creationId xmlns:a16="http://schemas.microsoft.com/office/drawing/2014/main" id="{1FE4A142-7345-2F27-77AC-6B8D7F3BB8F0}"/>
              </a:ext>
            </a:extLst>
          </p:cNvPr>
          <p:cNvSpPr/>
          <p:nvPr userDrawn="1"/>
        </p:nvSpPr>
        <p:spPr>
          <a:xfrm>
            <a:off x="11485756" y="11973510"/>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4" name="Text Placeholder 5">
            <a:extLst>
              <a:ext uri="{FF2B5EF4-FFF2-40B4-BE49-F238E27FC236}">
                <a16:creationId xmlns:a16="http://schemas.microsoft.com/office/drawing/2014/main" id="{8ED258EB-0A79-0CC4-9AC5-E5BB65095D9B}"/>
              </a:ext>
            </a:extLst>
          </p:cNvPr>
          <p:cNvSpPr>
            <a:spLocks noGrp="1"/>
          </p:cNvSpPr>
          <p:nvPr>
            <p:ph type="body" sz="quarter" idx="17"/>
          </p:nvPr>
        </p:nvSpPr>
        <p:spPr>
          <a:xfrm>
            <a:off x="11936252" y="5570897"/>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5" name="Text Placeholder 5">
            <a:extLst>
              <a:ext uri="{FF2B5EF4-FFF2-40B4-BE49-F238E27FC236}">
                <a16:creationId xmlns:a16="http://schemas.microsoft.com/office/drawing/2014/main" id="{D7D34A3F-BE3B-171A-71BC-2F827D2C4C80}"/>
              </a:ext>
            </a:extLst>
          </p:cNvPr>
          <p:cNvSpPr>
            <a:spLocks noGrp="1"/>
          </p:cNvSpPr>
          <p:nvPr>
            <p:ph type="body" sz="quarter" idx="18"/>
          </p:nvPr>
        </p:nvSpPr>
        <p:spPr>
          <a:xfrm>
            <a:off x="11936252" y="7270476"/>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3421587F-10AC-7EBE-6901-E1BA33DF8AE1}"/>
              </a:ext>
            </a:extLst>
          </p:cNvPr>
          <p:cNvSpPr>
            <a:spLocks noGrp="1"/>
          </p:cNvSpPr>
          <p:nvPr>
            <p:ph type="body" sz="quarter" idx="19"/>
          </p:nvPr>
        </p:nvSpPr>
        <p:spPr>
          <a:xfrm>
            <a:off x="11936252" y="8949262"/>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B1FF3B0B-6113-DB9F-2F3C-96810CE90162}"/>
              </a:ext>
            </a:extLst>
          </p:cNvPr>
          <p:cNvSpPr>
            <a:spLocks noGrp="1"/>
          </p:cNvSpPr>
          <p:nvPr>
            <p:ph type="body" sz="quarter" idx="20"/>
          </p:nvPr>
        </p:nvSpPr>
        <p:spPr>
          <a:xfrm>
            <a:off x="11936252" y="10628048"/>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Text Placeholder 5">
            <a:extLst>
              <a:ext uri="{FF2B5EF4-FFF2-40B4-BE49-F238E27FC236}">
                <a16:creationId xmlns:a16="http://schemas.microsoft.com/office/drawing/2014/main" id="{1B78CB5C-262B-068C-9251-A2C3C592CF45}"/>
              </a:ext>
            </a:extLst>
          </p:cNvPr>
          <p:cNvSpPr>
            <a:spLocks noGrp="1"/>
          </p:cNvSpPr>
          <p:nvPr>
            <p:ph type="body" sz="quarter" idx="21"/>
          </p:nvPr>
        </p:nvSpPr>
        <p:spPr>
          <a:xfrm>
            <a:off x="11936252" y="12306834"/>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5" name="Picture 4">
            <a:extLst>
              <a:ext uri="{FF2B5EF4-FFF2-40B4-BE49-F238E27FC236}">
                <a16:creationId xmlns:a16="http://schemas.microsoft.com/office/drawing/2014/main" id="{A5BF6EF1-CFA9-A58C-D0E2-EFC77F0A654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5136152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type 1">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9823213" y="8366096"/>
            <a:ext cx="4727256" cy="301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sz="2400" dirty="0"/>
              <a:t>UNIVERSITAS</a:t>
            </a:r>
            <a:r>
              <a:rPr sz="2400"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THANK YOU message</a:t>
            </a:r>
            <a:endParaRPr dirty="0"/>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C4995F2D-6472-91D6-94D4-E6E20D96968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27320987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type 2">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BE73ECD8-9761-904C-83FC-7C21B825FC86}"/>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a:t>THANK YOU message</a:t>
            </a:r>
            <a:endParaRPr/>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453551FA-97E6-2245-9BD6-C384100F7F4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10994172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type 2">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F7BB76AE-A45C-1F43-9E7B-E96439A8D439}"/>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74914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33115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ID" dirty="0"/>
              <a:t>Title</a:t>
            </a:r>
            <a:endParaRPr dirty="0"/>
          </a:p>
        </p:txBody>
      </p:sp>
      <p:sp>
        <p:nvSpPr>
          <p:cNvPr id="2" name="Text Placeholder 2">
            <a:extLst>
              <a:ext uri="{FF2B5EF4-FFF2-40B4-BE49-F238E27FC236}">
                <a16:creationId xmlns:a16="http://schemas.microsoft.com/office/drawing/2014/main" id="{23DCB9E1-9FF7-C612-AB16-FF6707878307}"/>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3" name="UNIVERSITAS BINA NUSANTARA">
            <a:extLst>
              <a:ext uri="{FF2B5EF4-FFF2-40B4-BE49-F238E27FC236}">
                <a16:creationId xmlns:a16="http://schemas.microsoft.com/office/drawing/2014/main" id="{76287026-42FF-418F-A536-8F52F4949E8D}"/>
              </a:ext>
            </a:extLst>
          </p:cNvPr>
          <p:cNvSpPr txBox="1"/>
          <p:nvPr userDrawn="1"/>
        </p:nvSpPr>
        <p:spPr>
          <a:xfrm>
            <a:off x="10058192" y="11100823"/>
            <a:ext cx="4212692" cy="351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4" name="Picture 3">
            <a:extLst>
              <a:ext uri="{FF2B5EF4-FFF2-40B4-BE49-F238E27FC236}">
                <a16:creationId xmlns:a16="http://schemas.microsoft.com/office/drawing/2014/main" id="{22412E04-E7E5-6907-9DD0-CE975EF3839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50031857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Section type 1">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C493109-42AD-F678-F34A-9DA73287D10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826208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Section type 2">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039E3D91-9575-7645-A4DA-1857555C3973}"/>
              </a:ext>
            </a:extLst>
          </p:cNvPr>
          <p:cNvSpPr/>
          <p:nvPr userDrawn="1"/>
        </p:nvSpPr>
        <p:spPr>
          <a:xfrm>
            <a:off x="0" y="0"/>
            <a:ext cx="24384000" cy="13716000"/>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t>Section Title</a:t>
            </a:r>
          </a:p>
        </p:txBody>
      </p:sp>
      <p:pic>
        <p:nvPicPr>
          <p:cNvPr id="2" name="Picture 1">
            <a:extLst>
              <a:ext uri="{FF2B5EF4-FFF2-40B4-BE49-F238E27FC236}">
                <a16:creationId xmlns:a16="http://schemas.microsoft.com/office/drawing/2014/main" id="{79C614F1-89F8-B808-9DD9-229AAF4CE53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82120862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Section type 3">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9B58D5CA-1AEF-754B-9F74-AE29F8DD61D5}"/>
              </a:ext>
            </a:extLst>
          </p:cNvPr>
          <p:cNvSpPr/>
          <p:nvPr userDrawn="1"/>
        </p:nvSpPr>
        <p:spPr>
          <a:xfrm>
            <a:off x="-1" y="0"/>
            <a:ext cx="24384001" cy="13716000"/>
          </a:xfrm>
          <a:prstGeom prst="rect">
            <a:avLst/>
          </a:prstGeom>
          <a:gradFill>
            <a:gsLst>
              <a:gs pos="0">
                <a:srgbClr val="F89620"/>
              </a:gs>
              <a:gs pos="100000">
                <a:srgbClr val="FFB03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8174CAF-8FC8-EDAE-768D-30BF901438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2990515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 type 4">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D74DB4AE-0419-BC41-9D4A-DC2FB6ABAE92}"/>
              </a:ext>
            </a:extLst>
          </p:cNvPr>
          <p:cNvSpPr/>
          <p:nvPr userDrawn="1"/>
        </p:nvSpPr>
        <p:spPr>
          <a:xfrm>
            <a:off x="0" y="0"/>
            <a:ext cx="24384000" cy="13716000"/>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2E3F9842-C644-B204-B6FB-F1DB2194706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48888290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Section type 5">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5C668086-F712-8640-8B8D-2424E50E003F}"/>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4F98E9C-690F-D5B2-6A0E-CA43C8C26AB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20730222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Section type 6">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B6B9E9EC-92F4-2943-BCEE-A17DD1A638A8}"/>
              </a:ext>
            </a:extLst>
          </p:cNvPr>
          <p:cNvSpPr/>
          <p:nvPr userDrawn="1"/>
        </p:nvSpPr>
        <p:spPr>
          <a:xfrm>
            <a:off x="-56844" y="-25400"/>
            <a:ext cx="24497688" cy="13766800"/>
          </a:xfrm>
          <a:prstGeom prst="rect">
            <a:avLst/>
          </a:prstGeom>
          <a:gradFill>
            <a:gsLst>
              <a:gs pos="0">
                <a:srgbClr val="315094"/>
              </a:gs>
              <a:gs pos="100000">
                <a:srgbClr val="293C6E"/>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EEBA59A-5DC7-987B-985C-E7F05D80D3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51268309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rPr dirty="0"/>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sp>
        <p:nvSpPr>
          <p:cNvPr id="4" name="Slide Number"/>
          <p:cNvSpPr txBox="1">
            <a:spLocks noGrp="1"/>
          </p:cNvSpPr>
          <p:nvPr>
            <p:ph type="sldNum" sz="quarter" idx="2"/>
          </p:nvPr>
        </p:nvSpPr>
        <p:spPr>
          <a:xfrm>
            <a:off x="11989384" y="13076008"/>
            <a:ext cx="392736" cy="379591"/>
          </a:xfrm>
          <a:prstGeom prst="rect">
            <a:avLst/>
          </a:prstGeom>
          <a:ln w="12700">
            <a:miter lim="400000"/>
          </a:ln>
        </p:spPr>
        <p:txBody>
          <a:bodyPr wrap="none" lIns="50800" tIns="50800" rIns="50800" bIns="50800" anchor="b">
            <a:spAutoFit/>
          </a:bodyPr>
          <a:lstStyle>
            <a:lvl1pPr defTabSz="584200">
              <a:defRPr sz="1800">
                <a:solidFill>
                  <a:srgbClr val="000000"/>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fld id="{86CB4B4D-7CA3-9044-876B-883B54F8677D}" type="slidenum">
              <a:rPr lang="en-ID"/>
              <a:pPr/>
              <a:t>‹#›</a:t>
            </a:fld>
            <a:endParaRPr lang="en-ID" dirty="0"/>
          </a:p>
        </p:txBody>
      </p:sp>
    </p:spTree>
  </p:cSld>
  <p:clrMap bg1="lt1" tx1="dk1" bg2="lt2" tx2="dk2" accent1="accent1" accent2="accent2" accent3="accent3" accent4="accent4" accent5="accent5" accent6="accent6" hlink="hlink" folHlink="folHlink"/>
  <p:sldLayoutIdLst>
    <p:sldLayoutId id="2147483672" r:id="rId1"/>
    <p:sldLayoutId id="2147483666" r:id="rId2"/>
    <p:sldLayoutId id="2147483682" r:id="rId3"/>
    <p:sldLayoutId id="2147483673" r:id="rId4"/>
    <p:sldLayoutId id="2147483674" r:id="rId5"/>
    <p:sldLayoutId id="2147483675" r:id="rId6"/>
    <p:sldLayoutId id="2147483676" r:id="rId7"/>
    <p:sldLayoutId id="2147483677" r:id="rId8"/>
    <p:sldLayoutId id="2147483678" r:id="rId9"/>
    <p:sldLayoutId id="2147483679" r:id="rId10"/>
    <p:sldLayoutId id="2147483684" r:id="rId11"/>
    <p:sldLayoutId id="2147483667" r:id="rId12"/>
    <p:sldLayoutId id="2147483668" r:id="rId13"/>
    <p:sldLayoutId id="2147483685" r:id="rId14"/>
    <p:sldLayoutId id="2147483669" r:id="rId15"/>
    <p:sldLayoutId id="2147483683" r:id="rId16"/>
    <p:sldLayoutId id="2147483688" r:id="rId17"/>
    <p:sldLayoutId id="2147483670" r:id="rId18"/>
    <p:sldLayoutId id="2147483687" r:id="rId19"/>
    <p:sldLayoutId id="2147483671" r:id="rId20"/>
    <p:sldLayoutId id="2147483686" r:id="rId21"/>
    <p:sldLayoutId id="2147483680" r:id="rId22"/>
    <p:sldLayoutId id="2147483681" r:id="rId23"/>
  </p:sldLayoutIdLst>
  <p:transition spd="med"/>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Open Sans ExtraBold" panose="020B0606030504020204" pitchFamily="34" charset="0"/>
          <a:ea typeface="Open Sans ExtraBold" panose="020B0606030504020204" pitchFamily="34" charset="0"/>
          <a:cs typeface="Open Sans ExtraBold" panose="020B0606030504020204" pitchFamily="34" charset="0"/>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1pPr>
      <a:lvl2pPr marL="1219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2pPr>
      <a:lvl3pPr marL="1828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3pPr>
      <a:lvl4pPr marL="2438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4pPr>
      <a:lvl5pPr marL="30480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hyperlink" Target="https://open.kattis.com/" TargetMode="External"/><Relationship Id="rId3" Type="http://schemas.openxmlformats.org/officeDocument/2006/relationships/hyperlink" Target="https://tlx.toki.id/courses/basic" TargetMode="External"/><Relationship Id="rId7" Type="http://schemas.openxmlformats.org/officeDocument/2006/relationships/hyperlink" Target="http://pandaoj.com/" TargetMode="External"/><Relationship Id="rId12" Type="http://schemas.openxmlformats.org/officeDocument/2006/relationships/hyperlink" Target="https://tlx.toki.id/problems/inc-2022" TargetMode="External"/><Relationship Id="rId2" Type="http://schemas.openxmlformats.org/officeDocument/2006/relationships/hyperlink" Target="http://competition.binus.ac.id/portal/" TargetMode="External"/><Relationship Id="rId1" Type="http://schemas.openxmlformats.org/officeDocument/2006/relationships/slideLayout" Target="../slideLayouts/slideLayout12.xml"/><Relationship Id="rId6" Type="http://schemas.openxmlformats.org/officeDocument/2006/relationships/hyperlink" Target="https://ksn.toki.id/data/pemrograman-kompetitif-dasar.pdf" TargetMode="External"/><Relationship Id="rId11" Type="http://schemas.openxmlformats.org/officeDocument/2006/relationships/hyperlink" Target="https://tlx.toki.id/contests" TargetMode="External"/><Relationship Id="rId5" Type="http://schemas.openxmlformats.org/officeDocument/2006/relationships/hyperlink" Target="https://usaco.guide/" TargetMode="External"/><Relationship Id="rId10" Type="http://schemas.openxmlformats.org/officeDocument/2006/relationships/hyperlink" Target="https://atcoder.jp/" TargetMode="External"/><Relationship Id="rId4" Type="http://schemas.openxmlformats.org/officeDocument/2006/relationships/hyperlink" Target="https://tlx.toki.id/courses/competitive" TargetMode="External"/><Relationship Id="rId9" Type="http://schemas.openxmlformats.org/officeDocument/2006/relationships/hyperlink" Target="https://codeforces.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F9371B-F92F-AED8-457A-F4BAE6779B8C}"/>
              </a:ext>
            </a:extLst>
          </p:cNvPr>
          <p:cNvSpPr>
            <a:spLocks noGrp="1"/>
          </p:cNvSpPr>
          <p:nvPr>
            <p:ph type="body" sz="quarter" idx="1"/>
          </p:nvPr>
        </p:nvSpPr>
        <p:spPr>
          <a:xfrm>
            <a:off x="1201342" y="7440648"/>
            <a:ext cx="21971001" cy="1905001"/>
          </a:xfrm>
        </p:spPr>
        <p:txBody>
          <a:bodyPr/>
          <a:lstStyle/>
          <a:p>
            <a:r>
              <a:rPr lang="en-US" cap="none" dirty="0"/>
              <a:t>Session 01</a:t>
            </a:r>
          </a:p>
        </p:txBody>
      </p:sp>
      <p:sp>
        <p:nvSpPr>
          <p:cNvPr id="3" name="Title 2">
            <a:extLst>
              <a:ext uri="{FF2B5EF4-FFF2-40B4-BE49-F238E27FC236}">
                <a16:creationId xmlns:a16="http://schemas.microsoft.com/office/drawing/2014/main" id="{05C0E2BF-BBBC-BF27-4255-C5149D193112}"/>
              </a:ext>
            </a:extLst>
          </p:cNvPr>
          <p:cNvSpPr>
            <a:spLocks noGrp="1"/>
          </p:cNvSpPr>
          <p:nvPr>
            <p:ph type="title"/>
          </p:nvPr>
        </p:nvSpPr>
        <p:spPr>
          <a:xfrm>
            <a:off x="1206496" y="3260791"/>
            <a:ext cx="21971004" cy="3917819"/>
          </a:xfrm>
        </p:spPr>
        <p:txBody>
          <a:bodyPr/>
          <a:lstStyle/>
          <a:p>
            <a:r>
              <a:rPr lang="en-US" cap="none" dirty="0"/>
              <a:t>The Role Of Algorithms In Programming</a:t>
            </a:r>
          </a:p>
        </p:txBody>
      </p:sp>
      <p:sp>
        <p:nvSpPr>
          <p:cNvPr id="4" name="Text Placeholder 3">
            <a:extLst>
              <a:ext uri="{FF2B5EF4-FFF2-40B4-BE49-F238E27FC236}">
                <a16:creationId xmlns:a16="http://schemas.microsoft.com/office/drawing/2014/main" id="{319DA326-32BB-7EBF-F49C-D0308881B79F}"/>
              </a:ext>
            </a:extLst>
          </p:cNvPr>
          <p:cNvSpPr>
            <a:spLocks noGrp="1"/>
          </p:cNvSpPr>
          <p:nvPr>
            <p:ph type="body" sz="quarter" idx="11"/>
          </p:nvPr>
        </p:nvSpPr>
        <p:spPr/>
        <p:txBody>
          <a:bodyPr/>
          <a:lstStyle/>
          <a:p>
            <a:r>
              <a:rPr lang="en-US" dirty="0"/>
              <a:t>Henry Lucky, </a:t>
            </a:r>
            <a:r>
              <a:rPr lang="en-US" dirty="0" err="1"/>
              <a:t>S.Kom</a:t>
            </a:r>
            <a:r>
              <a:rPr lang="en-US" dirty="0"/>
              <a:t>. </a:t>
            </a:r>
            <a:r>
              <a:rPr lang="en-US" dirty="0" err="1"/>
              <a:t>M.Kom</a:t>
            </a:r>
            <a:r>
              <a:rPr lang="en-US" dirty="0"/>
              <a:t>.</a:t>
            </a:r>
          </a:p>
        </p:txBody>
      </p:sp>
    </p:spTree>
    <p:extLst>
      <p:ext uri="{BB962C8B-B14F-4D97-AF65-F5344CB8AC3E}">
        <p14:creationId xmlns:p14="http://schemas.microsoft.com/office/powerpoint/2010/main" val="38075645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Algorithms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Definition</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rmAutofit/>
          </a:bodyPr>
          <a:lstStyle/>
          <a:p>
            <a:pPr algn="l">
              <a:spcBef>
                <a:spcPts val="600"/>
              </a:spcBef>
            </a:pPr>
            <a:r>
              <a:rPr lang="en-US" sz="4400" dirty="0"/>
              <a:t>An algorithm is any well-defined computational procedure that takes some value, or set of values, as input and produces some value, or set of values, as output. </a:t>
            </a:r>
          </a:p>
          <a:p>
            <a:pPr algn="l">
              <a:spcBef>
                <a:spcPts val="600"/>
              </a:spcBef>
            </a:pPr>
            <a:r>
              <a:rPr lang="en-US" sz="4400" dirty="0"/>
              <a:t>An algorithm is thus a sequence of computational steps that transform the input into the output. </a:t>
            </a:r>
          </a:p>
          <a:p>
            <a:pPr algn="l">
              <a:spcBef>
                <a:spcPts val="600"/>
              </a:spcBef>
            </a:pPr>
            <a:r>
              <a:rPr lang="en-US" sz="4400" dirty="0"/>
              <a:t>A tool for solving a well-specified computational problem. </a:t>
            </a:r>
          </a:p>
          <a:p>
            <a:pPr algn="l">
              <a:spcBef>
                <a:spcPts val="600"/>
              </a:spcBef>
            </a:pPr>
            <a:r>
              <a:rPr lang="en-US" sz="4400" dirty="0"/>
              <a:t>The statement of the problem specifies in general terms the desired input/output relationship. </a:t>
            </a:r>
          </a:p>
          <a:p>
            <a:pPr algn="l">
              <a:spcBef>
                <a:spcPts val="600"/>
              </a:spcBef>
            </a:pPr>
            <a:r>
              <a:rPr lang="en-US" sz="4400" dirty="0"/>
              <a:t>The algorithm describes a specific computational procedure for achieving that input/output relationship.</a:t>
            </a:r>
          </a:p>
        </p:txBody>
      </p:sp>
    </p:spTree>
    <p:extLst>
      <p:ext uri="{BB962C8B-B14F-4D97-AF65-F5344CB8AC3E}">
        <p14:creationId xmlns:p14="http://schemas.microsoft.com/office/powerpoint/2010/main" val="286059840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Algorithms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Sorting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3835400"/>
                <a:ext cx="20057623" cy="8890000"/>
              </a:xfrm>
            </p:spPr>
            <p:txBody>
              <a:bodyPr>
                <a:normAutofit/>
              </a:bodyPr>
              <a:lstStyle/>
              <a:p>
                <a:pPr algn="l">
                  <a:lnSpc>
                    <a:spcPct val="120000"/>
                  </a:lnSpc>
                  <a:spcBef>
                    <a:spcPts val="600"/>
                  </a:spcBef>
                </a:pPr>
                <a:r>
                  <a:rPr lang="en-US" sz="4400" dirty="0"/>
                  <a:t>As an example, suppose that you need to sort a sequence of numbers into monotonically increasing order. </a:t>
                </a:r>
              </a:p>
              <a:p>
                <a:pPr algn="l">
                  <a:lnSpc>
                    <a:spcPct val="120000"/>
                  </a:lnSpc>
                  <a:spcBef>
                    <a:spcPts val="600"/>
                  </a:spcBef>
                </a:pPr>
                <a:r>
                  <a:rPr lang="en-US" sz="4400" dirty="0"/>
                  <a:t>This problem arises frequently in practice and provides fertile ground for introducing many standard design techniques and analysis tools.</a:t>
                </a:r>
              </a:p>
              <a:p>
                <a:pPr algn="l">
                  <a:lnSpc>
                    <a:spcPct val="120000"/>
                  </a:lnSpc>
                  <a:spcBef>
                    <a:spcPts val="600"/>
                  </a:spcBef>
                </a:pPr>
                <a:r>
                  <a:rPr lang="en-US" sz="4400" dirty="0"/>
                  <a:t>Here is how we formally define the sorting problem:</a:t>
                </a:r>
              </a:p>
              <a:p>
                <a:pPr lvl="1">
                  <a:lnSpc>
                    <a:spcPct val="120000"/>
                  </a:lnSpc>
                  <a:spcBef>
                    <a:spcPts val="600"/>
                  </a:spcBef>
                </a:pPr>
                <a:r>
                  <a:rPr lang="en-US" sz="4400" dirty="0"/>
                  <a:t>Input: A sequence of n numbers </a:t>
                </a:r>
                <a14:m>
                  <m:oMath xmlns:m="http://schemas.openxmlformats.org/officeDocument/2006/math">
                    <m:d>
                      <m:dPr>
                        <m:begChr m:val="⟨"/>
                        <m:endChr m:val="⟩"/>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𝑎</m:t>
                            </m:r>
                          </m:e>
                          <m:sub>
                            <m:r>
                              <a:rPr lang="en-US" sz="4400" b="0" i="1" smtClean="0">
                                <a:latin typeface="Cambria Math" panose="02040503050406030204" pitchFamily="18" charset="0"/>
                              </a:rPr>
                              <m:t>1</m:t>
                            </m:r>
                          </m:sub>
                        </m:sSub>
                        <m:r>
                          <a:rPr lang="en-US" sz="4400" b="0" i="1" smtClean="0">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𝑎</m:t>
                            </m:r>
                          </m:e>
                          <m:sub>
                            <m:r>
                              <a:rPr lang="en-US" sz="4400" b="0" i="1" smtClean="0">
                                <a:latin typeface="Cambria Math" panose="02040503050406030204" pitchFamily="18" charset="0"/>
                              </a:rPr>
                              <m:t>2</m:t>
                            </m:r>
                          </m:sub>
                        </m:sSub>
                        <m:r>
                          <a:rPr lang="en-US" sz="4400" b="0" i="1" smtClean="0">
                            <a:latin typeface="Cambria Math" panose="02040503050406030204" pitchFamily="18" charset="0"/>
                          </a:rPr>
                          <m:t>, …,</m:t>
                        </m:r>
                        <m:sSub>
                          <m:sSubPr>
                            <m:ctrlPr>
                              <a:rPr lang="en-US" sz="4400" i="1">
                                <a:latin typeface="Cambria Math" panose="02040503050406030204" pitchFamily="18" charset="0"/>
                              </a:rPr>
                            </m:ctrlPr>
                          </m:sSubPr>
                          <m:e>
                            <m:r>
                              <a:rPr lang="en-US" sz="4400" i="1">
                                <a:latin typeface="Cambria Math" panose="02040503050406030204" pitchFamily="18" charset="0"/>
                              </a:rPr>
                              <m:t>𝑎</m:t>
                            </m:r>
                          </m:e>
                          <m:sub>
                            <m:r>
                              <a:rPr lang="en-US" sz="4400" b="0" i="1" smtClean="0">
                                <a:latin typeface="Cambria Math" panose="02040503050406030204" pitchFamily="18" charset="0"/>
                              </a:rPr>
                              <m:t>𝑛</m:t>
                            </m:r>
                          </m:sub>
                        </m:sSub>
                      </m:e>
                    </m:d>
                  </m:oMath>
                </a14:m>
                <a:r>
                  <a:rPr lang="en-US" sz="4400" dirty="0"/>
                  <a:t>.</a:t>
                </a:r>
              </a:p>
              <a:p>
                <a:pPr lvl="1">
                  <a:lnSpc>
                    <a:spcPct val="120000"/>
                  </a:lnSpc>
                  <a:spcBef>
                    <a:spcPts val="600"/>
                  </a:spcBef>
                </a:pPr>
                <a:r>
                  <a:rPr lang="en-US" sz="4400" dirty="0"/>
                  <a:t>Output: A permutation (reordering) </a:t>
                </a:r>
                <a14:m>
                  <m:oMath xmlns:m="http://schemas.openxmlformats.org/officeDocument/2006/math">
                    <m:d>
                      <m:dPr>
                        <m:begChr m:val="⟨"/>
                        <m:endChr m:val="⟩"/>
                        <m:ctrlPr>
                          <a:rPr lang="en-US" sz="4400" b="0" i="1" smtClean="0">
                            <a:latin typeface="Cambria Math" panose="02040503050406030204" pitchFamily="18" charset="0"/>
                          </a:rPr>
                        </m:ctrlPr>
                      </m:dPr>
                      <m:e>
                        <m:sSubSup>
                          <m:sSubSupPr>
                            <m:ctrlPr>
                              <a:rPr lang="en-US" sz="4400" b="0" i="1" smtClean="0">
                                <a:latin typeface="Cambria Math" panose="02040503050406030204" pitchFamily="18" charset="0"/>
                              </a:rPr>
                            </m:ctrlPr>
                          </m:sSubSupPr>
                          <m:e>
                            <m:r>
                              <a:rPr lang="en-US" sz="4400" b="0" i="1" smtClean="0">
                                <a:latin typeface="Cambria Math" panose="02040503050406030204" pitchFamily="18" charset="0"/>
                              </a:rPr>
                              <m:t>𝑎</m:t>
                            </m:r>
                          </m:e>
                          <m:sub>
                            <m:r>
                              <a:rPr lang="en-US" sz="4400" b="0" i="1" smtClean="0">
                                <a:latin typeface="Cambria Math" panose="02040503050406030204" pitchFamily="18" charset="0"/>
                              </a:rPr>
                              <m:t>1</m:t>
                            </m:r>
                          </m:sub>
                          <m:sup>
                            <m:r>
                              <a:rPr lang="en-US" sz="4400" b="0" i="1" smtClean="0">
                                <a:latin typeface="Cambria Math" panose="02040503050406030204" pitchFamily="18" charset="0"/>
                              </a:rPr>
                              <m:t>′</m:t>
                            </m:r>
                          </m:sup>
                        </m:sSubSup>
                        <m:r>
                          <a:rPr lang="en-US" sz="4400" b="0" i="1" smtClean="0">
                            <a:latin typeface="Cambria Math" panose="02040503050406030204" pitchFamily="18" charset="0"/>
                          </a:rPr>
                          <m:t>,</m:t>
                        </m:r>
                        <m:sSubSup>
                          <m:sSubSupPr>
                            <m:ctrlPr>
                              <a:rPr lang="en-US" sz="4400" i="1">
                                <a:latin typeface="Cambria Math" panose="02040503050406030204" pitchFamily="18" charset="0"/>
                              </a:rPr>
                            </m:ctrlPr>
                          </m:sSubSupPr>
                          <m:e>
                            <m:r>
                              <a:rPr lang="en-US" sz="4400" i="1">
                                <a:latin typeface="Cambria Math" panose="02040503050406030204" pitchFamily="18" charset="0"/>
                              </a:rPr>
                              <m:t>𝑎</m:t>
                            </m:r>
                          </m:e>
                          <m:sub>
                            <m:r>
                              <a:rPr lang="en-US" sz="4400" b="0" i="1" smtClean="0">
                                <a:latin typeface="Cambria Math" panose="02040503050406030204" pitchFamily="18" charset="0"/>
                              </a:rPr>
                              <m:t>2</m:t>
                            </m:r>
                          </m:sub>
                          <m:sup>
                            <m:r>
                              <a:rPr lang="en-US" sz="4400" i="1">
                                <a:latin typeface="Cambria Math" panose="02040503050406030204" pitchFamily="18" charset="0"/>
                              </a:rPr>
                              <m:t>′</m:t>
                            </m:r>
                          </m:sup>
                        </m:sSubSup>
                        <m:r>
                          <a:rPr lang="en-US" sz="4400" b="0" i="1" smtClean="0">
                            <a:latin typeface="Cambria Math" panose="02040503050406030204" pitchFamily="18" charset="0"/>
                          </a:rPr>
                          <m:t>, …,</m:t>
                        </m:r>
                        <m:sSubSup>
                          <m:sSubSupPr>
                            <m:ctrlPr>
                              <a:rPr lang="en-US" sz="4400" i="1">
                                <a:latin typeface="Cambria Math" panose="02040503050406030204" pitchFamily="18" charset="0"/>
                              </a:rPr>
                            </m:ctrlPr>
                          </m:sSubSupPr>
                          <m:e>
                            <m:r>
                              <a:rPr lang="en-US" sz="4400" i="1">
                                <a:latin typeface="Cambria Math" panose="02040503050406030204" pitchFamily="18" charset="0"/>
                              </a:rPr>
                              <m:t>𝑎</m:t>
                            </m:r>
                          </m:e>
                          <m:sub>
                            <m:r>
                              <a:rPr lang="en-US" sz="4400" b="0" i="1" smtClean="0">
                                <a:latin typeface="Cambria Math" panose="02040503050406030204" pitchFamily="18" charset="0"/>
                              </a:rPr>
                              <m:t>𝑛</m:t>
                            </m:r>
                          </m:sub>
                          <m:sup>
                            <m:r>
                              <a:rPr lang="en-US" sz="4400" i="1">
                                <a:latin typeface="Cambria Math" panose="02040503050406030204" pitchFamily="18" charset="0"/>
                              </a:rPr>
                              <m:t>′</m:t>
                            </m:r>
                          </m:sup>
                        </m:sSubSup>
                      </m:e>
                    </m:d>
                    <m:r>
                      <a:rPr lang="en-US" sz="4400" b="0" i="1" smtClean="0">
                        <a:latin typeface="Cambria Math" panose="02040503050406030204" pitchFamily="18" charset="0"/>
                      </a:rPr>
                      <m:t> </m:t>
                    </m:r>
                  </m:oMath>
                </a14:m>
                <a:r>
                  <a:rPr lang="en-US" sz="4400" dirty="0"/>
                  <a:t>of the input sequence such that </a:t>
                </a:r>
                <a14:m>
                  <m:oMath xmlns:m="http://schemas.openxmlformats.org/officeDocument/2006/math">
                    <m:sSubSup>
                      <m:sSubSupPr>
                        <m:ctrlPr>
                          <a:rPr lang="en-US" sz="4400" i="1">
                            <a:latin typeface="Cambria Math" panose="02040503050406030204" pitchFamily="18" charset="0"/>
                          </a:rPr>
                        </m:ctrlPr>
                      </m:sSubSupPr>
                      <m:e>
                        <m:r>
                          <a:rPr lang="en-US" sz="4400" i="1">
                            <a:latin typeface="Cambria Math" panose="02040503050406030204" pitchFamily="18" charset="0"/>
                          </a:rPr>
                          <m:t>𝑎</m:t>
                        </m:r>
                      </m:e>
                      <m:sub>
                        <m:r>
                          <a:rPr lang="en-US" sz="4400" i="1">
                            <a:latin typeface="Cambria Math" panose="02040503050406030204" pitchFamily="18" charset="0"/>
                          </a:rPr>
                          <m:t>1</m:t>
                        </m:r>
                      </m:sub>
                      <m:sup>
                        <m:r>
                          <a:rPr lang="en-US" sz="4400" i="1">
                            <a:latin typeface="Cambria Math" panose="02040503050406030204" pitchFamily="18" charset="0"/>
                          </a:rPr>
                          <m:t>′</m:t>
                        </m:r>
                      </m:sup>
                    </m:sSubSup>
                    <m:r>
                      <a:rPr lang="en-US" sz="4400" i="1">
                        <a:latin typeface="Cambria Math" panose="02040503050406030204" pitchFamily="18" charset="0"/>
                        <a:ea typeface="Cambria Math" panose="02040503050406030204" pitchFamily="18" charset="0"/>
                      </a:rPr>
                      <m:t>≤</m:t>
                    </m:r>
                    <m:sSubSup>
                      <m:sSubSupPr>
                        <m:ctrlPr>
                          <a:rPr lang="en-US" sz="4400" i="1">
                            <a:latin typeface="Cambria Math" panose="02040503050406030204" pitchFamily="18" charset="0"/>
                          </a:rPr>
                        </m:ctrlPr>
                      </m:sSubSupPr>
                      <m:e>
                        <m:r>
                          <a:rPr lang="en-US" sz="4400" i="1">
                            <a:latin typeface="Cambria Math" panose="02040503050406030204" pitchFamily="18" charset="0"/>
                          </a:rPr>
                          <m:t>𝑎</m:t>
                        </m:r>
                      </m:e>
                      <m:sub>
                        <m:r>
                          <a:rPr lang="en-US" sz="4400" i="1">
                            <a:latin typeface="Cambria Math" panose="02040503050406030204" pitchFamily="18" charset="0"/>
                          </a:rPr>
                          <m:t>2</m:t>
                        </m:r>
                      </m:sub>
                      <m:sup>
                        <m:r>
                          <a:rPr lang="en-US" sz="4400" i="1">
                            <a:latin typeface="Cambria Math" panose="02040503050406030204" pitchFamily="18" charset="0"/>
                          </a:rPr>
                          <m:t>′</m:t>
                        </m:r>
                      </m:sup>
                    </m:sSubSup>
                    <m:r>
                      <a:rPr lang="en-US" sz="4400" i="1">
                        <a:latin typeface="Cambria Math" panose="02040503050406030204" pitchFamily="18" charset="0"/>
                        <a:ea typeface="Cambria Math" panose="02040503050406030204" pitchFamily="18" charset="0"/>
                      </a:rPr>
                      <m:t>≤</m:t>
                    </m:r>
                    <m:r>
                      <a:rPr lang="en-US" sz="4400" i="1">
                        <a:latin typeface="Cambria Math" panose="02040503050406030204" pitchFamily="18" charset="0"/>
                      </a:rPr>
                      <m:t>…</m:t>
                    </m:r>
                    <m:r>
                      <a:rPr lang="en-US" sz="4400" i="1">
                        <a:latin typeface="Cambria Math" panose="02040503050406030204" pitchFamily="18" charset="0"/>
                        <a:ea typeface="Cambria Math" panose="02040503050406030204" pitchFamily="18" charset="0"/>
                      </a:rPr>
                      <m:t>≤</m:t>
                    </m:r>
                    <m:sSubSup>
                      <m:sSubSupPr>
                        <m:ctrlPr>
                          <a:rPr lang="en-US" sz="4400" i="1">
                            <a:latin typeface="Cambria Math" panose="02040503050406030204" pitchFamily="18" charset="0"/>
                          </a:rPr>
                        </m:ctrlPr>
                      </m:sSubSupPr>
                      <m:e>
                        <m:r>
                          <a:rPr lang="en-US" sz="4400" i="1">
                            <a:latin typeface="Cambria Math" panose="02040503050406030204" pitchFamily="18" charset="0"/>
                          </a:rPr>
                          <m:t>𝑎</m:t>
                        </m:r>
                      </m:e>
                      <m:sub>
                        <m:r>
                          <a:rPr lang="en-US" sz="4400" i="1">
                            <a:latin typeface="Cambria Math" panose="02040503050406030204" pitchFamily="18" charset="0"/>
                          </a:rPr>
                          <m:t>𝑛</m:t>
                        </m:r>
                      </m:sub>
                      <m:sup>
                        <m:r>
                          <a:rPr lang="en-US" sz="4400" i="1">
                            <a:latin typeface="Cambria Math" panose="02040503050406030204" pitchFamily="18" charset="0"/>
                          </a:rPr>
                          <m:t>′</m:t>
                        </m:r>
                      </m:sup>
                    </m:sSubSup>
                  </m:oMath>
                </a14:m>
                <a:endParaRPr lang="en-US" sz="4400" dirty="0"/>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3835400"/>
                <a:ext cx="20057623" cy="8890000"/>
              </a:xfrm>
              <a:blipFill>
                <a:blip r:embed="rId2"/>
                <a:stretch>
                  <a:fillRect l="-1645" t="-1709"/>
                </a:stretch>
              </a:blipFill>
            </p:spPr>
            <p:txBody>
              <a:bodyPr/>
              <a:lstStyle/>
              <a:p>
                <a:r>
                  <a:rPr lang="en-US">
                    <a:noFill/>
                  </a:rPr>
                  <a:t> </a:t>
                </a:r>
              </a:p>
            </p:txBody>
          </p:sp>
        </mc:Fallback>
      </mc:AlternateContent>
    </p:spTree>
    <p:extLst>
      <p:ext uri="{BB962C8B-B14F-4D97-AF65-F5344CB8AC3E}">
        <p14:creationId xmlns:p14="http://schemas.microsoft.com/office/powerpoint/2010/main" val="281404673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Algorithms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Sorting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3835400"/>
                <a:ext cx="20057623" cy="8890000"/>
              </a:xfrm>
            </p:spPr>
            <p:txBody>
              <a:bodyPr>
                <a:normAutofit/>
              </a:bodyPr>
              <a:lstStyle/>
              <a:p>
                <a:pPr>
                  <a:lnSpc>
                    <a:spcPct val="120000"/>
                  </a:lnSpc>
                </a:pPr>
                <a:r>
                  <a:rPr lang="en-US" sz="4400" dirty="0"/>
                  <a:t>Thus, given the input sequence </a:t>
                </a:r>
                <a14:m>
                  <m:oMath xmlns:m="http://schemas.openxmlformats.org/officeDocument/2006/math">
                    <m:d>
                      <m:dPr>
                        <m:begChr m:val="⟨"/>
                        <m:endChr m:val="⟩"/>
                        <m:ctrlPr>
                          <a:rPr lang="en-US" sz="4400" i="1" smtClean="0">
                            <a:latin typeface="Cambria Math" panose="02040503050406030204" pitchFamily="18" charset="0"/>
                          </a:rPr>
                        </m:ctrlPr>
                      </m:dPr>
                      <m:e>
                        <m:r>
                          <a:rPr lang="en-US" sz="4400" b="0" i="1" smtClean="0">
                            <a:latin typeface="Cambria Math" panose="02040503050406030204" pitchFamily="18" charset="0"/>
                          </a:rPr>
                          <m:t>30, 20, 40, 10, 50</m:t>
                        </m:r>
                      </m:e>
                    </m:d>
                  </m:oMath>
                </a14:m>
                <a:r>
                  <a:rPr lang="en-US" sz="4400" dirty="0"/>
                  <a:t>, a correct sorting algorithm returns as the output sequence </a:t>
                </a:r>
                <a14:m>
                  <m:oMath xmlns:m="http://schemas.openxmlformats.org/officeDocument/2006/math">
                    <m:d>
                      <m:dPr>
                        <m:begChr m:val="⟨"/>
                        <m:endChr m:val="⟩"/>
                        <m:ctrlPr>
                          <a:rPr lang="en-US" sz="4400" i="1">
                            <a:latin typeface="Cambria Math" panose="02040503050406030204" pitchFamily="18" charset="0"/>
                          </a:rPr>
                        </m:ctrlPr>
                      </m:dPr>
                      <m:e>
                        <m:r>
                          <a:rPr lang="en-US" sz="4400" b="0" i="1" smtClean="0">
                            <a:latin typeface="Cambria Math" panose="02040503050406030204" pitchFamily="18" charset="0"/>
                          </a:rPr>
                          <m:t>10</m:t>
                        </m:r>
                        <m:r>
                          <a:rPr lang="en-US" sz="4400" i="1">
                            <a:latin typeface="Cambria Math" panose="02040503050406030204" pitchFamily="18" charset="0"/>
                          </a:rPr>
                          <m:t>, 20, </m:t>
                        </m:r>
                        <m:r>
                          <a:rPr lang="en-US" sz="4400" b="0" i="1" smtClean="0">
                            <a:latin typeface="Cambria Math" panose="02040503050406030204" pitchFamily="18" charset="0"/>
                          </a:rPr>
                          <m:t>3</m:t>
                        </m:r>
                        <m:r>
                          <a:rPr lang="en-US" sz="4400" i="1">
                            <a:latin typeface="Cambria Math" panose="02040503050406030204" pitchFamily="18" charset="0"/>
                          </a:rPr>
                          <m:t>0, </m:t>
                        </m:r>
                        <m:r>
                          <a:rPr lang="en-US" sz="4400" b="0" i="1" smtClean="0">
                            <a:latin typeface="Cambria Math" panose="02040503050406030204" pitchFamily="18" charset="0"/>
                          </a:rPr>
                          <m:t>4</m:t>
                        </m:r>
                        <m:r>
                          <a:rPr lang="en-US" sz="4400" i="1">
                            <a:latin typeface="Cambria Math" panose="02040503050406030204" pitchFamily="18" charset="0"/>
                          </a:rPr>
                          <m:t>0, 50</m:t>
                        </m:r>
                      </m:e>
                    </m:d>
                  </m:oMath>
                </a14:m>
                <a:r>
                  <a:rPr lang="en-US" sz="4400" dirty="0"/>
                  <a:t>.</a:t>
                </a:r>
              </a:p>
              <a:p>
                <a:pPr>
                  <a:lnSpc>
                    <a:spcPct val="120000"/>
                  </a:lnSpc>
                  <a:spcBef>
                    <a:spcPts val="600"/>
                  </a:spcBef>
                </a:pPr>
                <a:r>
                  <a:rPr lang="en-US" sz="4400" dirty="0"/>
                  <a:t>Such an input sequence is called an instance of the sorting problem. In general, an instance of a problem consists of the input (satisfying whatever constraints are imposed in the problem statement) needed to compute a solution to the problem.</a:t>
                </a:r>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3835400"/>
                <a:ext cx="20057623" cy="8890000"/>
              </a:xfrm>
              <a:blipFill>
                <a:blip r:embed="rId2"/>
                <a:stretch>
                  <a:fillRect l="-1645" t="-1709" r="-822"/>
                </a:stretch>
              </a:blipFill>
            </p:spPr>
            <p:txBody>
              <a:bodyPr/>
              <a:lstStyle/>
              <a:p>
                <a:r>
                  <a:rPr lang="en-US">
                    <a:noFill/>
                  </a:rPr>
                  <a:t> </a:t>
                </a:r>
              </a:p>
            </p:txBody>
          </p:sp>
        </mc:Fallback>
      </mc:AlternateContent>
    </p:spTree>
    <p:extLst>
      <p:ext uri="{BB962C8B-B14F-4D97-AF65-F5344CB8AC3E}">
        <p14:creationId xmlns:p14="http://schemas.microsoft.com/office/powerpoint/2010/main" val="373549858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Algorithms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Sorting</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3835400"/>
            <a:ext cx="20057623" cy="8890000"/>
          </a:xfrm>
        </p:spPr>
        <p:txBody>
          <a:bodyPr>
            <a:normAutofit/>
          </a:bodyPr>
          <a:lstStyle/>
          <a:p>
            <a:pPr algn="l">
              <a:lnSpc>
                <a:spcPct val="120000"/>
              </a:lnSpc>
              <a:spcBef>
                <a:spcPts val="600"/>
              </a:spcBef>
            </a:pPr>
            <a:r>
              <a:rPr lang="en-US" sz="4400" dirty="0"/>
              <a:t>Because many programs use it as an intermediate step, sorting is a fundamental operation in computer science. </a:t>
            </a:r>
          </a:p>
          <a:p>
            <a:pPr algn="l">
              <a:lnSpc>
                <a:spcPct val="120000"/>
              </a:lnSpc>
              <a:spcBef>
                <a:spcPts val="600"/>
              </a:spcBef>
            </a:pPr>
            <a:r>
              <a:rPr lang="en-US" sz="4400" dirty="0"/>
              <a:t>As a result, you have a large number of good sorting algorithms at your disposal. </a:t>
            </a:r>
          </a:p>
          <a:p>
            <a:pPr algn="l">
              <a:lnSpc>
                <a:spcPct val="120000"/>
              </a:lnSpc>
              <a:spcBef>
                <a:spcPts val="600"/>
              </a:spcBef>
            </a:pPr>
            <a:r>
              <a:rPr lang="en-US" sz="4400" dirty="0"/>
              <a:t>Which algorithm is best for a given application depends on:</a:t>
            </a:r>
          </a:p>
          <a:p>
            <a:pPr lvl="1">
              <a:lnSpc>
                <a:spcPct val="120000"/>
              </a:lnSpc>
            </a:pPr>
            <a:r>
              <a:rPr lang="en-US" sz="4400" dirty="0"/>
              <a:t>the number of items to be sorted, </a:t>
            </a:r>
          </a:p>
          <a:p>
            <a:pPr lvl="1">
              <a:lnSpc>
                <a:spcPct val="120000"/>
              </a:lnSpc>
            </a:pPr>
            <a:r>
              <a:rPr lang="en-US" sz="4400" dirty="0"/>
              <a:t>the extent to which the items are already somewhat sorted, </a:t>
            </a:r>
          </a:p>
          <a:p>
            <a:pPr lvl="1">
              <a:lnSpc>
                <a:spcPct val="120000"/>
              </a:lnSpc>
            </a:pPr>
            <a:r>
              <a:rPr lang="en-US" sz="4400" dirty="0"/>
              <a:t>possible restrictions on the item values, </a:t>
            </a:r>
          </a:p>
          <a:p>
            <a:pPr lvl="1">
              <a:lnSpc>
                <a:spcPct val="120000"/>
              </a:lnSpc>
            </a:pPr>
            <a:r>
              <a:rPr lang="en-US" sz="4400" dirty="0"/>
              <a:t>the architecture of the computer, and </a:t>
            </a:r>
          </a:p>
          <a:p>
            <a:pPr lvl="1">
              <a:lnSpc>
                <a:spcPct val="120000"/>
              </a:lnSpc>
            </a:pPr>
            <a:r>
              <a:rPr lang="en-US" sz="4400" dirty="0"/>
              <a:t>the kind of storage devices to be used: main memory, disks.</a:t>
            </a:r>
          </a:p>
        </p:txBody>
      </p:sp>
    </p:spTree>
    <p:extLst>
      <p:ext uri="{BB962C8B-B14F-4D97-AF65-F5344CB8AC3E}">
        <p14:creationId xmlns:p14="http://schemas.microsoft.com/office/powerpoint/2010/main" val="214332562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Algorithms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Correct algorithm</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3835400"/>
            <a:ext cx="20057623" cy="8890000"/>
          </a:xfrm>
        </p:spPr>
        <p:txBody>
          <a:bodyPr>
            <a:normAutofit/>
          </a:bodyPr>
          <a:lstStyle/>
          <a:p>
            <a:pPr algn="l">
              <a:lnSpc>
                <a:spcPct val="120000"/>
              </a:lnSpc>
              <a:spcBef>
                <a:spcPts val="600"/>
              </a:spcBef>
            </a:pPr>
            <a:r>
              <a:rPr lang="en-US" sz="4400" dirty="0"/>
              <a:t>An algorithm for a computational problem is correct if, for every problem in- stance provided as input, it halts (finishes its computing in finite time) and outputs the correct solution to the problem instance. </a:t>
            </a:r>
          </a:p>
          <a:p>
            <a:pPr algn="l">
              <a:lnSpc>
                <a:spcPct val="120000"/>
              </a:lnSpc>
              <a:spcBef>
                <a:spcPts val="600"/>
              </a:spcBef>
            </a:pPr>
            <a:r>
              <a:rPr lang="en-US" sz="4400" dirty="0"/>
              <a:t>A correct algorithm solves the given computational problem. </a:t>
            </a:r>
          </a:p>
          <a:p>
            <a:pPr algn="l">
              <a:lnSpc>
                <a:spcPct val="120000"/>
              </a:lnSpc>
              <a:spcBef>
                <a:spcPts val="600"/>
              </a:spcBef>
            </a:pPr>
            <a:r>
              <a:rPr lang="en-US" sz="4400" dirty="0"/>
              <a:t>An incorrect algorithm might not halt at all on some input instances, or it might halt with an incorrect answer.</a:t>
            </a:r>
          </a:p>
        </p:txBody>
      </p:sp>
    </p:spTree>
    <p:extLst>
      <p:ext uri="{BB962C8B-B14F-4D97-AF65-F5344CB8AC3E}">
        <p14:creationId xmlns:p14="http://schemas.microsoft.com/office/powerpoint/2010/main" val="273832480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Algorithms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Problems solved by algorithms</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3835400"/>
            <a:ext cx="20057623" cy="8890000"/>
          </a:xfrm>
        </p:spPr>
        <p:txBody>
          <a:bodyPr>
            <a:normAutofit/>
          </a:bodyPr>
          <a:lstStyle/>
          <a:p>
            <a:pPr algn="l">
              <a:lnSpc>
                <a:spcPct val="120000"/>
              </a:lnSpc>
              <a:spcBef>
                <a:spcPts val="600"/>
              </a:spcBef>
            </a:pPr>
            <a:r>
              <a:rPr lang="en-US" dirty="0"/>
              <a:t>The Human Genome Project has made great progress toward the goals of identifying all the roughly 30,000 genes in human DNA, determining the sequences of the roughly billion chemical base pairs that make up human DNA, storing this information in databases, and developing tools for data analysis. Each of these steps requires sophisticated algorithms. </a:t>
            </a:r>
            <a:r>
              <a:rPr lang="en-US" b="1" i="1" dirty="0">
                <a:latin typeface="Avenir Black Oblique" panose="02000503020000020003" pitchFamily="2" charset="0"/>
              </a:rPr>
              <a:t>Dynamic programming </a:t>
            </a:r>
            <a:r>
              <a:rPr lang="en-US" dirty="0"/>
              <a:t>is an important technique for solving several of these biological problems.</a:t>
            </a:r>
          </a:p>
          <a:p>
            <a:pPr algn="l">
              <a:lnSpc>
                <a:spcPct val="120000"/>
              </a:lnSpc>
              <a:spcBef>
                <a:spcPts val="600"/>
              </a:spcBef>
            </a:pPr>
            <a:r>
              <a:rPr lang="en-US" dirty="0"/>
              <a:t>The internet enables people all around the world to quickly access and retrieve large amounts of information. With the aid of clever algorithms, sites on the internet are able to manage and manipulate this large volume of data. Examples of problems that make essential use of algorithms include </a:t>
            </a:r>
            <a:r>
              <a:rPr lang="en-US" b="1" i="1" dirty="0">
                <a:latin typeface="Avenir Black Oblique" panose="02000503020000020003" pitchFamily="2" charset="0"/>
              </a:rPr>
              <a:t>finding good routes </a:t>
            </a:r>
            <a:r>
              <a:rPr lang="en-US" dirty="0"/>
              <a:t>on which the data travels.</a:t>
            </a:r>
          </a:p>
        </p:txBody>
      </p:sp>
    </p:spTree>
    <p:extLst>
      <p:ext uri="{BB962C8B-B14F-4D97-AF65-F5344CB8AC3E}">
        <p14:creationId xmlns:p14="http://schemas.microsoft.com/office/powerpoint/2010/main" val="199458496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Algorithms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Problems solved by algorithms</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3835400"/>
            <a:ext cx="20057623" cy="8890000"/>
          </a:xfrm>
        </p:spPr>
        <p:txBody>
          <a:bodyPr>
            <a:normAutofit fontScale="92500" lnSpcReduction="10000"/>
          </a:bodyPr>
          <a:lstStyle/>
          <a:p>
            <a:pPr algn="l">
              <a:lnSpc>
                <a:spcPct val="120000"/>
              </a:lnSpc>
              <a:spcBef>
                <a:spcPts val="600"/>
              </a:spcBef>
            </a:pPr>
            <a:r>
              <a:rPr lang="en-US" dirty="0"/>
              <a:t>Manufacturing and other commercial enterprises often need to allocate scarce resources in the most beneficial way. </a:t>
            </a:r>
          </a:p>
          <a:p>
            <a:pPr lvl="1">
              <a:lnSpc>
                <a:spcPct val="120000"/>
              </a:lnSpc>
            </a:pPr>
            <a:r>
              <a:rPr lang="en-US" dirty="0"/>
              <a:t>An oil company might wish to know where to place its wells in order to maximize its expected profit. </a:t>
            </a:r>
          </a:p>
          <a:p>
            <a:pPr lvl="1">
              <a:lnSpc>
                <a:spcPct val="120000"/>
              </a:lnSpc>
            </a:pPr>
            <a:r>
              <a:rPr lang="en-US" dirty="0"/>
              <a:t>A political candidate might want to determine where to spend money buying campaign advertising in order to maximize the chances of winning an election. </a:t>
            </a:r>
          </a:p>
          <a:p>
            <a:pPr lvl="1">
              <a:lnSpc>
                <a:spcPct val="120000"/>
              </a:lnSpc>
            </a:pPr>
            <a:r>
              <a:rPr lang="en-US" dirty="0"/>
              <a:t>An airline might wish to assign crews to flights in the least expensive way possible, making sure that each flight is covered and that government regulations regarding crew scheduling are met. </a:t>
            </a:r>
          </a:p>
          <a:p>
            <a:pPr lvl="1">
              <a:lnSpc>
                <a:spcPct val="120000"/>
              </a:lnSpc>
            </a:pPr>
            <a:r>
              <a:rPr lang="en-US" dirty="0"/>
              <a:t>An internet service provider might wish to determine where to place additional resources in order to serve its customers more effectively. </a:t>
            </a:r>
          </a:p>
          <a:p>
            <a:pPr algn="l">
              <a:lnSpc>
                <a:spcPct val="120000"/>
              </a:lnSpc>
              <a:spcBef>
                <a:spcPts val="600"/>
              </a:spcBef>
            </a:pPr>
            <a:r>
              <a:rPr lang="en-US" dirty="0"/>
              <a:t>All of these are examples of problems that can be solved by modeling them as </a:t>
            </a:r>
            <a:r>
              <a:rPr lang="en-US" b="1" i="1" dirty="0">
                <a:latin typeface="Avenir Black Oblique" panose="02000503020000020003" pitchFamily="2" charset="0"/>
              </a:rPr>
              <a:t>linear programs.</a:t>
            </a:r>
          </a:p>
        </p:txBody>
      </p:sp>
    </p:spTree>
    <p:extLst>
      <p:ext uri="{BB962C8B-B14F-4D97-AF65-F5344CB8AC3E}">
        <p14:creationId xmlns:p14="http://schemas.microsoft.com/office/powerpoint/2010/main" val="346092997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Algorithms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Problems solved by algorithms</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3835400"/>
            <a:ext cx="20057623" cy="8890000"/>
          </a:xfrm>
        </p:spPr>
        <p:txBody>
          <a:bodyPr>
            <a:normAutofit/>
          </a:bodyPr>
          <a:lstStyle/>
          <a:p>
            <a:pPr algn="l">
              <a:lnSpc>
                <a:spcPct val="120000"/>
              </a:lnSpc>
              <a:spcBef>
                <a:spcPts val="600"/>
              </a:spcBef>
            </a:pPr>
            <a:r>
              <a:rPr lang="en-US" dirty="0"/>
              <a:t>Apart from the practical application of algorithms, there are also many techniques and the way to solve specific problems such as: Shortest path, file compression, topological sorting, etc.</a:t>
            </a:r>
          </a:p>
          <a:p>
            <a:pPr algn="l">
              <a:lnSpc>
                <a:spcPct val="120000"/>
              </a:lnSpc>
              <a:spcBef>
                <a:spcPts val="600"/>
              </a:spcBef>
            </a:pPr>
            <a:r>
              <a:rPr lang="en-US" dirty="0"/>
              <a:t>These lists of the algorithmic problems are far from exhaustive, but they exhibit 2 characteristics common to many interesting algorithmic problems: </a:t>
            </a:r>
          </a:p>
          <a:p>
            <a:pPr lvl="1">
              <a:lnSpc>
                <a:spcPct val="120000"/>
              </a:lnSpc>
            </a:pPr>
            <a:r>
              <a:rPr lang="en-US" dirty="0"/>
              <a:t>They have many candidate solutions, the overwhelming majority of which do not solve the problem at hand. Finding one that does, or one that is “best” without explicitly examining each possible solution, can present quite a challenge. </a:t>
            </a:r>
          </a:p>
          <a:p>
            <a:pPr lvl="1">
              <a:lnSpc>
                <a:spcPct val="120000"/>
              </a:lnSpc>
            </a:pPr>
            <a:r>
              <a:rPr lang="en-US" dirty="0"/>
              <a:t>They have practical applications. Of the problems in the above list, finding the shortest path provides the easiest examples. </a:t>
            </a:r>
          </a:p>
          <a:p>
            <a:pPr algn="l">
              <a:lnSpc>
                <a:spcPct val="120000"/>
              </a:lnSpc>
              <a:spcBef>
                <a:spcPts val="600"/>
              </a:spcBef>
            </a:pPr>
            <a:endParaRPr lang="en-US" dirty="0"/>
          </a:p>
        </p:txBody>
      </p:sp>
    </p:spTree>
    <p:extLst>
      <p:ext uri="{BB962C8B-B14F-4D97-AF65-F5344CB8AC3E}">
        <p14:creationId xmlns:p14="http://schemas.microsoft.com/office/powerpoint/2010/main" val="121389231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Algorithms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Pseudocode</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3835400"/>
            <a:ext cx="20057623" cy="9118600"/>
          </a:xfrm>
        </p:spPr>
        <p:txBody>
          <a:bodyPr>
            <a:normAutofit/>
          </a:bodyPr>
          <a:lstStyle/>
          <a:p>
            <a:pPr algn="l">
              <a:lnSpc>
                <a:spcPct val="120000"/>
              </a:lnSpc>
              <a:spcBef>
                <a:spcPts val="600"/>
              </a:spcBef>
            </a:pPr>
            <a:r>
              <a:rPr lang="en-US" dirty="0"/>
              <a:t>An algorithm can be specified in English, as a computer program, or even as a hardware design. The only requirement is that the specification must provide a precise description of the computational procedure to be followed. </a:t>
            </a:r>
          </a:p>
          <a:p>
            <a:pPr eaLnBrk="1" hangingPunct="1"/>
            <a:r>
              <a:rPr lang="en-US" dirty="0"/>
              <a:t>Pseudocode is one of methods to write  high-level specification of an algorithm.</a:t>
            </a:r>
          </a:p>
          <a:p>
            <a:pPr eaLnBrk="1" hangingPunct="1"/>
            <a:r>
              <a:rPr lang="en-US" dirty="0"/>
              <a:t>It is usually written in combination of English and mathematic notations.</a:t>
            </a:r>
          </a:p>
          <a:p>
            <a:pPr algn="l">
              <a:lnSpc>
                <a:spcPct val="120000"/>
              </a:lnSpc>
              <a:spcBef>
                <a:spcPts val="600"/>
              </a:spcBef>
            </a:pPr>
            <a:r>
              <a:rPr lang="en-US" dirty="0"/>
              <a:t>There are several components of pseudocode:</a:t>
            </a:r>
          </a:p>
          <a:p>
            <a:pPr lvl="1">
              <a:lnSpc>
                <a:spcPct val="120000"/>
              </a:lnSpc>
            </a:pPr>
            <a:r>
              <a:rPr lang="en-US" dirty="0"/>
              <a:t>Variable</a:t>
            </a:r>
          </a:p>
          <a:p>
            <a:pPr lvl="1">
              <a:lnSpc>
                <a:spcPct val="120000"/>
              </a:lnSpc>
            </a:pPr>
            <a:r>
              <a:rPr lang="en-US" dirty="0"/>
              <a:t>Iterative (loop): for-do, repeat-until, while-do</a:t>
            </a:r>
          </a:p>
          <a:p>
            <a:pPr lvl="1">
              <a:lnSpc>
                <a:spcPct val="120000"/>
              </a:lnSpc>
            </a:pPr>
            <a:r>
              <a:rPr lang="en-US" dirty="0"/>
              <a:t>Selection (branch): if-then, select-case</a:t>
            </a:r>
          </a:p>
          <a:p>
            <a:pPr lvl="1">
              <a:lnSpc>
                <a:spcPct val="120000"/>
              </a:lnSpc>
            </a:pPr>
            <a:r>
              <a:rPr lang="en-US" dirty="0"/>
              <a:t>Module: Procedure / Sub, Function, Recursive technique</a:t>
            </a:r>
          </a:p>
        </p:txBody>
      </p:sp>
    </p:spTree>
    <p:extLst>
      <p:ext uri="{BB962C8B-B14F-4D97-AF65-F5344CB8AC3E}">
        <p14:creationId xmlns:p14="http://schemas.microsoft.com/office/powerpoint/2010/main" val="234457344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Algorithms as a technology</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Introduction</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3835400"/>
            <a:ext cx="20057623" cy="9118600"/>
          </a:xfrm>
        </p:spPr>
        <p:txBody>
          <a:bodyPr>
            <a:normAutofit/>
          </a:bodyPr>
          <a:lstStyle/>
          <a:p>
            <a:pPr algn="l">
              <a:lnSpc>
                <a:spcPct val="120000"/>
              </a:lnSpc>
              <a:spcBef>
                <a:spcPts val="600"/>
              </a:spcBef>
            </a:pPr>
            <a:r>
              <a:rPr lang="en-US" sz="4400" dirty="0"/>
              <a:t>Computers may be fast, but they are not infinitely fast. </a:t>
            </a:r>
          </a:p>
          <a:p>
            <a:pPr algn="l">
              <a:lnSpc>
                <a:spcPct val="120000"/>
              </a:lnSpc>
              <a:spcBef>
                <a:spcPts val="600"/>
              </a:spcBef>
            </a:pPr>
            <a:r>
              <a:rPr lang="en-US" sz="4400" dirty="0"/>
              <a:t>Computing time is therefore a bounded resource, which makes it precious. </a:t>
            </a:r>
          </a:p>
          <a:p>
            <a:pPr algn="l">
              <a:lnSpc>
                <a:spcPct val="120000"/>
              </a:lnSpc>
              <a:spcBef>
                <a:spcPts val="600"/>
              </a:spcBef>
            </a:pPr>
            <a:r>
              <a:rPr lang="en-US" sz="4400" dirty="0"/>
              <a:t>Although the saying goes, “Time is money” time is even more valuable than money: you can get back money after you spend it, but once time is spent, you can never get it back. </a:t>
            </a:r>
          </a:p>
          <a:p>
            <a:pPr algn="l">
              <a:lnSpc>
                <a:spcPct val="120000"/>
              </a:lnSpc>
              <a:spcBef>
                <a:spcPts val="600"/>
              </a:spcBef>
            </a:pPr>
            <a:r>
              <a:rPr lang="en-US" sz="4400" dirty="0"/>
              <a:t>Memory may be inexpensive, but it is neither infinite nor free. You should choose algorithms that use the resources of time and space efficiently. </a:t>
            </a:r>
          </a:p>
          <a:p>
            <a:pPr algn="l">
              <a:lnSpc>
                <a:spcPct val="120000"/>
              </a:lnSpc>
              <a:spcBef>
                <a:spcPts val="600"/>
              </a:spcBef>
            </a:pPr>
            <a:endParaRPr lang="en-US" sz="4400" dirty="0"/>
          </a:p>
        </p:txBody>
      </p:sp>
    </p:spTree>
    <p:extLst>
      <p:ext uri="{BB962C8B-B14F-4D97-AF65-F5344CB8AC3E}">
        <p14:creationId xmlns:p14="http://schemas.microsoft.com/office/powerpoint/2010/main" val="328208802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E831B-A726-96E5-1DCC-F7BE853CE82C}"/>
              </a:ext>
            </a:extLst>
          </p:cNvPr>
          <p:cNvSpPr>
            <a:spLocks noGrp="1"/>
          </p:cNvSpPr>
          <p:nvPr>
            <p:ph type="title"/>
          </p:nvPr>
        </p:nvSpPr>
        <p:spPr/>
        <p:txBody>
          <a:bodyPr>
            <a:normAutofit fontScale="90000"/>
          </a:bodyPr>
          <a:lstStyle/>
          <a:p>
            <a:r>
              <a:rPr lang="en-US" dirty="0"/>
              <a:t>Course description</a:t>
            </a:r>
          </a:p>
        </p:txBody>
      </p:sp>
      <p:sp>
        <p:nvSpPr>
          <p:cNvPr id="5" name="Text Placeholder 4">
            <a:extLst>
              <a:ext uri="{FF2B5EF4-FFF2-40B4-BE49-F238E27FC236}">
                <a16:creationId xmlns:a16="http://schemas.microsoft.com/office/drawing/2014/main" id="{D78E57FF-3143-4B52-3134-23EE025D90DD}"/>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0F312AFE-EE5E-747F-0E5C-545353D991E6}"/>
              </a:ext>
            </a:extLst>
          </p:cNvPr>
          <p:cNvSpPr>
            <a:spLocks noGrp="1"/>
          </p:cNvSpPr>
          <p:nvPr>
            <p:ph sz="quarter" idx="11"/>
          </p:nvPr>
        </p:nvSpPr>
        <p:spPr>
          <a:xfrm>
            <a:off x="2167377" y="4546600"/>
            <a:ext cx="19981423" cy="6502400"/>
          </a:xfrm>
        </p:spPr>
        <p:txBody>
          <a:bodyPr>
            <a:normAutofit/>
          </a:bodyPr>
          <a:lstStyle/>
          <a:p>
            <a:r>
              <a:rPr lang="en-AU" sz="4000" dirty="0"/>
              <a:t>The course </a:t>
            </a:r>
            <a:r>
              <a:rPr lang="id-ID" sz="4000" dirty="0"/>
              <a:t>(</a:t>
            </a:r>
            <a:r>
              <a:rPr lang="en-US" sz="4000" dirty="0"/>
              <a:t>COMP6049</a:t>
            </a:r>
            <a:r>
              <a:rPr lang="id-ID" sz="4000" dirty="0"/>
              <a:t> – </a:t>
            </a:r>
            <a:r>
              <a:rPr lang="id-ID" sz="4000" dirty="0" err="1"/>
              <a:t>Algorithm</a:t>
            </a:r>
            <a:r>
              <a:rPr lang="id-ID" sz="4000" dirty="0"/>
              <a:t> Design </a:t>
            </a:r>
            <a:r>
              <a:rPr lang="id-ID" sz="4000" dirty="0" err="1"/>
              <a:t>and</a:t>
            </a:r>
            <a:r>
              <a:rPr lang="id-ID" sz="4000" dirty="0"/>
              <a:t> </a:t>
            </a:r>
            <a:r>
              <a:rPr lang="id-ID" sz="4000" dirty="0" err="1"/>
              <a:t>Analysis</a:t>
            </a:r>
            <a:r>
              <a:rPr lang="id-ID" sz="4000" dirty="0"/>
              <a:t>) </a:t>
            </a:r>
            <a:r>
              <a:rPr lang="en-AU" sz="4000" dirty="0"/>
              <a:t>describes fundamental concept of design and analysis of algorithms in order to calculate time and space computation, complexity, and compare design algorithm methods. It gives the students knowledge of several algorithm that enable students for designing a good algorithm.</a:t>
            </a:r>
            <a:endParaRPr lang="id-ID" sz="4000" dirty="0"/>
          </a:p>
          <a:p>
            <a:endParaRPr lang="en-US" sz="4000" dirty="0"/>
          </a:p>
        </p:txBody>
      </p:sp>
    </p:spTree>
    <p:extLst>
      <p:ext uri="{BB962C8B-B14F-4D97-AF65-F5344CB8AC3E}">
        <p14:creationId xmlns:p14="http://schemas.microsoft.com/office/powerpoint/2010/main" val="211532063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Algorithms as a technology</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Efficiency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3835400"/>
                <a:ext cx="20057623" cy="9118600"/>
              </a:xfrm>
            </p:spPr>
            <p:txBody>
              <a:bodyPr>
                <a:normAutofit lnSpcReduction="10000"/>
              </a:bodyPr>
              <a:lstStyle/>
              <a:p>
                <a:pPr algn="l">
                  <a:lnSpc>
                    <a:spcPct val="120000"/>
                  </a:lnSpc>
                  <a:spcBef>
                    <a:spcPts val="600"/>
                  </a:spcBef>
                </a:pPr>
                <a:r>
                  <a:rPr lang="en-US" dirty="0"/>
                  <a:t>Different algorithms devised to solve the same problem often differ dramatically in their efficiency. These differences can be much more significant than differences due to hardware and software.</a:t>
                </a:r>
              </a:p>
              <a:p>
                <a:pPr algn="l">
                  <a:lnSpc>
                    <a:spcPct val="120000"/>
                  </a:lnSpc>
                  <a:spcBef>
                    <a:spcPts val="600"/>
                  </a:spcBef>
                </a:pPr>
                <a:r>
                  <a:rPr lang="en-US" dirty="0"/>
                  <a:t>As an example, let’s use two algorithms for sorting (which you will learn later in session 3):</a:t>
                </a:r>
              </a:p>
              <a:p>
                <a:pPr lvl="1">
                  <a:lnSpc>
                    <a:spcPct val="120000"/>
                  </a:lnSpc>
                </a:pPr>
                <a:r>
                  <a:rPr lang="en-US" dirty="0"/>
                  <a:t>Insertion sort: takes time roughly equal to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a14:m>
                <a:r>
                  <a:rPr lang="en-US" dirty="0"/>
                  <a:t> to sort </a:t>
                </a:r>
                <a14:m>
                  <m:oMath xmlns:m="http://schemas.openxmlformats.org/officeDocument/2006/math">
                    <m:r>
                      <a:rPr lang="en-US" b="0" i="1" smtClean="0">
                        <a:latin typeface="Cambria Math" panose="02040503050406030204" pitchFamily="18" charset="0"/>
                      </a:rPr>
                      <m:t>𝑛</m:t>
                    </m:r>
                  </m:oMath>
                </a14:m>
                <a:r>
                  <a:rPr lang="en-US" dirty="0"/>
                  <a:t> items, where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oMath>
                </a14:m>
                <a:r>
                  <a:rPr lang="en-US" dirty="0"/>
                  <a:t> is a constant that does not depend on </a:t>
                </a:r>
                <a14:m>
                  <m:oMath xmlns:m="http://schemas.openxmlformats.org/officeDocument/2006/math">
                    <m:r>
                      <a:rPr lang="en-US" i="1">
                        <a:latin typeface="Cambria Math" panose="02040503050406030204" pitchFamily="18" charset="0"/>
                      </a:rPr>
                      <m:t>𝑛</m:t>
                    </m:r>
                  </m:oMath>
                </a14:m>
                <a:r>
                  <a:rPr lang="en-US" dirty="0"/>
                  <a:t>.</a:t>
                </a:r>
              </a:p>
              <a:p>
                <a:pPr lvl="1">
                  <a:lnSpc>
                    <a:spcPct val="120000"/>
                  </a:lnSpc>
                </a:pPr>
                <a:r>
                  <a:rPr lang="en-US" dirty="0"/>
                  <a:t>Merge sort: takes time takes time roughly equal to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𝑛</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lg</m:t>
                        </m:r>
                      </m:fName>
                      <m:e>
                        <m:r>
                          <a:rPr lang="en-US" b="0" i="1" smtClean="0">
                            <a:latin typeface="Cambria Math" panose="02040503050406030204" pitchFamily="18" charset="0"/>
                          </a:rPr>
                          <m:t>𝑛</m:t>
                        </m:r>
                      </m:e>
                    </m:func>
                  </m:oMath>
                </a14:m>
                <a:r>
                  <a:rPr lang="en-US" dirty="0"/>
                  <a:t> to sort </a:t>
                </a:r>
                <a14:m>
                  <m:oMath xmlns:m="http://schemas.openxmlformats.org/officeDocument/2006/math">
                    <m:r>
                      <a:rPr lang="en-US" b="0" i="1" smtClean="0">
                        <a:latin typeface="Cambria Math" panose="02040503050406030204" pitchFamily="18" charset="0"/>
                      </a:rPr>
                      <m:t>𝑛</m:t>
                    </m:r>
                  </m:oMath>
                </a14:m>
                <a:r>
                  <a:rPr lang="en-US" dirty="0"/>
                  <a:t> items, where </a:t>
                </a:r>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lg</m:t>
                        </m:r>
                      </m:fName>
                      <m:e>
                        <m:r>
                          <a:rPr lang="en-US" i="1">
                            <a:latin typeface="Cambria Math" panose="02040503050406030204" pitchFamily="18" charset="0"/>
                          </a:rPr>
                          <m:t>𝑛</m:t>
                        </m:r>
                      </m:e>
                    </m:func>
                  </m:oMath>
                </a14:m>
                <a:r>
                  <a:rPr lang="en-US" dirty="0"/>
                  <a:t> stands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𝑛</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oMath>
                </a14:m>
                <a:r>
                  <a:rPr lang="en-US" dirty="0"/>
                  <a:t> is another constant that does not depend on </a:t>
                </a:r>
                <a14:m>
                  <m:oMath xmlns:m="http://schemas.openxmlformats.org/officeDocument/2006/math">
                    <m:r>
                      <a:rPr lang="en-US" i="1">
                        <a:latin typeface="Cambria Math" panose="02040503050406030204" pitchFamily="18" charset="0"/>
                      </a:rPr>
                      <m:t>𝑛</m:t>
                    </m:r>
                  </m:oMath>
                </a14:m>
                <a:r>
                  <a:rPr lang="en-US" dirty="0"/>
                  <a:t>.</a:t>
                </a:r>
              </a:p>
              <a:p>
                <a:pPr>
                  <a:lnSpc>
                    <a:spcPct val="120000"/>
                  </a:lnSpc>
                </a:pPr>
                <a:r>
                  <a:rPr lang="en-US" dirty="0"/>
                  <a:t>Insertion sort typically has a smaller constant factor than merge sort, so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&lt;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oMath>
                </a14:m>
                <a:r>
                  <a:rPr lang="en-US" dirty="0"/>
                  <a:t>. </a:t>
                </a:r>
              </a:p>
              <a:p>
                <a:pPr>
                  <a:lnSpc>
                    <a:spcPct val="120000"/>
                  </a:lnSpc>
                </a:pPr>
                <a:r>
                  <a:rPr lang="en-US" dirty="0"/>
                  <a:t>We’ll see that the constant factors can have far less of an impact on the running time than the dependence on the input size. </a:t>
                </a:r>
              </a:p>
              <a:p>
                <a:pPr lvl="1">
                  <a:lnSpc>
                    <a:spcPct val="120000"/>
                  </a:lnSpc>
                </a:pPr>
                <a:endParaRPr lang="en-US" dirty="0"/>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3835400"/>
                <a:ext cx="20057623" cy="9118600"/>
              </a:xfrm>
              <a:blipFill>
                <a:blip r:embed="rId3"/>
                <a:stretch>
                  <a:fillRect l="-1518" t="-1944" r="-253"/>
                </a:stretch>
              </a:blipFill>
            </p:spPr>
            <p:txBody>
              <a:bodyPr/>
              <a:lstStyle/>
              <a:p>
                <a:r>
                  <a:rPr lang="en-US">
                    <a:noFill/>
                  </a:rPr>
                  <a:t> </a:t>
                </a:r>
              </a:p>
            </p:txBody>
          </p:sp>
        </mc:Fallback>
      </mc:AlternateContent>
    </p:spTree>
    <p:extLst>
      <p:ext uri="{BB962C8B-B14F-4D97-AF65-F5344CB8AC3E}">
        <p14:creationId xmlns:p14="http://schemas.microsoft.com/office/powerpoint/2010/main" val="172000543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Algorithms as a technology</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Efficiency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3835400"/>
                <a:ext cx="20057623" cy="9118600"/>
              </a:xfrm>
            </p:spPr>
            <p:txBody>
              <a:bodyPr>
                <a:normAutofit/>
              </a:bodyPr>
              <a:lstStyle/>
              <a:p>
                <a:pPr algn="l">
                  <a:lnSpc>
                    <a:spcPct val="120000"/>
                  </a:lnSpc>
                  <a:spcBef>
                    <a:spcPts val="600"/>
                  </a:spcBef>
                </a:pPr>
                <a:r>
                  <a:rPr lang="en-US" sz="4400" dirty="0"/>
                  <a:t>Now we have 2 algorithms:</a:t>
                </a:r>
              </a:p>
              <a:p>
                <a:pPr lvl="1">
                  <a:lnSpc>
                    <a:spcPct val="120000"/>
                  </a:lnSpc>
                </a:pPr>
                <a:r>
                  <a:rPr lang="en-US" sz="4400" dirty="0"/>
                  <a:t>Insertion sort: </a:t>
                </a:r>
                <a14:m>
                  <m:oMath xmlns:m="http://schemas.openxmlformats.org/officeDocument/2006/math">
                    <m:sSub>
                      <m:sSubPr>
                        <m:ctrlPr>
                          <a:rPr lang="en-US" sz="4400" i="1" smtClean="0">
                            <a:latin typeface="Cambria Math" panose="02040503050406030204" pitchFamily="18" charset="0"/>
                          </a:rPr>
                        </m:ctrlPr>
                      </m:sSubPr>
                      <m:e>
                        <m:r>
                          <a:rPr lang="en-US" sz="4400" b="0" i="1" smtClean="0">
                            <a:latin typeface="Cambria Math" panose="02040503050406030204" pitchFamily="18" charset="0"/>
                          </a:rPr>
                          <m:t>𝑐</m:t>
                        </m:r>
                      </m:e>
                      <m:sub>
                        <m:r>
                          <a:rPr lang="en-US" sz="4400" b="0" i="1" smtClean="0">
                            <a:latin typeface="Cambria Math" panose="02040503050406030204" pitchFamily="18" charset="0"/>
                          </a:rPr>
                          <m:t>1</m:t>
                        </m:r>
                      </m:sub>
                    </m:sSub>
                    <m:r>
                      <a:rPr lang="en-US" sz="4400" b="0" i="1" smtClean="0">
                        <a:latin typeface="Cambria Math" panose="02040503050406030204" pitchFamily="18" charset="0"/>
                      </a:rPr>
                      <m:t>𝑛</m:t>
                    </m:r>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𝑛</m:t>
                    </m:r>
                  </m:oMath>
                </a14:m>
                <a:endParaRPr lang="en-US" sz="4400" dirty="0"/>
              </a:p>
              <a:p>
                <a:pPr lvl="1">
                  <a:lnSpc>
                    <a:spcPct val="120000"/>
                  </a:lnSpc>
                </a:pPr>
                <a:r>
                  <a:rPr lang="en-US" sz="4400" dirty="0"/>
                  <a:t>Merge sort: </a:t>
                </a:r>
                <a14:m>
                  <m:oMath xmlns:m="http://schemas.openxmlformats.org/officeDocument/2006/math">
                    <m:sSub>
                      <m:sSubPr>
                        <m:ctrlPr>
                          <a:rPr lang="en-US" sz="4400" i="1" smtClean="0">
                            <a:latin typeface="Cambria Math" panose="02040503050406030204" pitchFamily="18" charset="0"/>
                          </a:rPr>
                        </m:ctrlPr>
                      </m:sSubPr>
                      <m:e>
                        <m:r>
                          <a:rPr lang="en-US" sz="4400" b="0" i="1" smtClean="0">
                            <a:latin typeface="Cambria Math" panose="02040503050406030204" pitchFamily="18" charset="0"/>
                          </a:rPr>
                          <m:t>𝑐</m:t>
                        </m:r>
                      </m:e>
                      <m:sub>
                        <m:r>
                          <a:rPr lang="en-US" sz="4400" b="0" i="1" smtClean="0">
                            <a:latin typeface="Cambria Math" panose="02040503050406030204" pitchFamily="18" charset="0"/>
                          </a:rPr>
                          <m:t>2</m:t>
                        </m:r>
                      </m:sub>
                    </m:sSub>
                    <m:r>
                      <a:rPr lang="en-US" sz="4400" b="0" i="1" smtClean="0">
                        <a:latin typeface="Cambria Math" panose="02040503050406030204" pitchFamily="18" charset="0"/>
                      </a:rPr>
                      <m:t>𝑛</m:t>
                    </m:r>
                    <m:r>
                      <a:rPr lang="en-US" sz="4400" b="0" i="1" smtClean="0">
                        <a:latin typeface="Cambria Math" panose="02040503050406030204" pitchFamily="18" charset="0"/>
                        <a:ea typeface="Cambria Math" panose="02040503050406030204" pitchFamily="18" charset="0"/>
                      </a:rPr>
                      <m:t>∙</m:t>
                    </m:r>
                    <m:func>
                      <m:funcPr>
                        <m:ctrlPr>
                          <a:rPr lang="en-US" sz="4400" b="0" i="1" smtClean="0">
                            <a:latin typeface="Cambria Math" panose="02040503050406030204" pitchFamily="18" charset="0"/>
                          </a:rPr>
                        </m:ctrlPr>
                      </m:funcPr>
                      <m:fName>
                        <m:r>
                          <m:rPr>
                            <m:sty m:val="p"/>
                          </m:rPr>
                          <a:rPr lang="en-US" sz="4400" b="0" i="0" smtClean="0">
                            <a:latin typeface="Cambria Math" panose="02040503050406030204" pitchFamily="18" charset="0"/>
                          </a:rPr>
                          <m:t>lg</m:t>
                        </m:r>
                      </m:fName>
                      <m:e>
                        <m:r>
                          <a:rPr lang="en-US" sz="4400" b="0" i="1" smtClean="0">
                            <a:latin typeface="Cambria Math" panose="02040503050406030204" pitchFamily="18" charset="0"/>
                          </a:rPr>
                          <m:t>𝑛</m:t>
                        </m:r>
                      </m:e>
                    </m:func>
                  </m:oMath>
                </a14:m>
                <a:r>
                  <a:rPr lang="en-US" sz="4400" dirty="0"/>
                  <a:t> </a:t>
                </a:r>
              </a:p>
              <a:p>
                <a:r>
                  <a:rPr lang="en-ID" sz="4400" dirty="0"/>
                  <a:t>Then we see that where insertion sort has a factor of </a:t>
                </a:r>
                <a14:m>
                  <m:oMath xmlns:m="http://schemas.openxmlformats.org/officeDocument/2006/math">
                    <m:r>
                      <a:rPr lang="en-US" sz="4400" b="0" i="1" smtClean="0">
                        <a:latin typeface="Cambria Math" panose="02040503050406030204" pitchFamily="18" charset="0"/>
                      </a:rPr>
                      <m:t>𝑛</m:t>
                    </m:r>
                  </m:oMath>
                </a14:m>
                <a:r>
                  <a:rPr lang="en-ID" sz="4400" dirty="0"/>
                  <a:t> in its running time, merge sort has a factor of </a:t>
                </a:r>
                <a14:m>
                  <m:oMath xmlns:m="http://schemas.openxmlformats.org/officeDocument/2006/math">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lg</m:t>
                        </m:r>
                      </m:fName>
                      <m:e>
                        <m:r>
                          <a:rPr lang="en-US" sz="4400" i="1">
                            <a:latin typeface="Cambria Math" panose="02040503050406030204" pitchFamily="18" charset="0"/>
                          </a:rPr>
                          <m:t>𝑛</m:t>
                        </m:r>
                      </m:e>
                    </m:func>
                  </m:oMath>
                </a14:m>
                <a:r>
                  <a:rPr lang="en-ID" sz="4400" dirty="0"/>
                  <a:t>, which is much smaller. For example, when </a:t>
                </a:r>
                <a14:m>
                  <m:oMath xmlns:m="http://schemas.openxmlformats.org/officeDocument/2006/math">
                    <m:r>
                      <a:rPr lang="en-US" sz="4400" i="1">
                        <a:latin typeface="Cambria Math" panose="02040503050406030204" pitchFamily="18" charset="0"/>
                      </a:rPr>
                      <m:t>𝑛</m:t>
                    </m:r>
                  </m:oMath>
                </a14:m>
                <a:r>
                  <a:rPr lang="en-ID" sz="4400" dirty="0"/>
                  <a:t> is 1000, </a:t>
                </a:r>
                <a14:m>
                  <m:oMath xmlns:m="http://schemas.openxmlformats.org/officeDocument/2006/math">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lg</m:t>
                        </m:r>
                      </m:fName>
                      <m:e>
                        <m:r>
                          <a:rPr lang="en-US" sz="4400" i="1">
                            <a:latin typeface="Cambria Math" panose="02040503050406030204" pitchFamily="18" charset="0"/>
                          </a:rPr>
                          <m:t>𝑛</m:t>
                        </m:r>
                      </m:e>
                    </m:func>
                  </m:oMath>
                </a14:m>
                <a:r>
                  <a:rPr lang="en-ID" sz="4400" dirty="0"/>
                  <a:t> is approximately 10, and when </a:t>
                </a:r>
                <a14:m>
                  <m:oMath xmlns:m="http://schemas.openxmlformats.org/officeDocument/2006/math">
                    <m:r>
                      <a:rPr lang="en-US" sz="4400" i="1">
                        <a:latin typeface="Cambria Math" panose="02040503050406030204" pitchFamily="18" charset="0"/>
                      </a:rPr>
                      <m:t>𝑛</m:t>
                    </m:r>
                  </m:oMath>
                </a14:m>
                <a:r>
                  <a:rPr lang="en-ID" sz="4400" dirty="0"/>
                  <a:t> is 1,000,000, </a:t>
                </a:r>
                <a14:m>
                  <m:oMath xmlns:m="http://schemas.openxmlformats.org/officeDocument/2006/math">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lg</m:t>
                        </m:r>
                      </m:fName>
                      <m:e>
                        <m:r>
                          <a:rPr lang="en-US" sz="4400" i="1">
                            <a:latin typeface="Cambria Math" panose="02040503050406030204" pitchFamily="18" charset="0"/>
                          </a:rPr>
                          <m:t>𝑛</m:t>
                        </m:r>
                      </m:e>
                    </m:func>
                  </m:oMath>
                </a14:m>
                <a:r>
                  <a:rPr lang="en-ID" sz="4400" dirty="0"/>
                  <a:t> is approximately only 20.</a:t>
                </a:r>
              </a:p>
              <a:p>
                <a:r>
                  <a:rPr lang="en-ID" sz="4400" dirty="0"/>
                  <a:t>Although insertion sort usually runs faster than merge sort for small input sizes, once the input size becomes large enough, merge sort’s advantage of </a:t>
                </a:r>
                <a14:m>
                  <m:oMath xmlns:m="http://schemas.openxmlformats.org/officeDocument/2006/math">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lg</m:t>
                        </m:r>
                      </m:fName>
                      <m:e>
                        <m:r>
                          <a:rPr lang="en-US" sz="4400" i="1">
                            <a:latin typeface="Cambria Math" panose="02040503050406030204" pitchFamily="18" charset="0"/>
                          </a:rPr>
                          <m:t>𝑛</m:t>
                        </m:r>
                      </m:e>
                    </m:func>
                  </m:oMath>
                </a14:m>
                <a:r>
                  <a:rPr lang="en-ID" sz="4400" dirty="0"/>
                  <a:t> versus </a:t>
                </a:r>
                <a14:m>
                  <m:oMath xmlns:m="http://schemas.openxmlformats.org/officeDocument/2006/math">
                    <m:r>
                      <a:rPr lang="en-US" sz="4400" i="1">
                        <a:latin typeface="Cambria Math" panose="02040503050406030204" pitchFamily="18" charset="0"/>
                        <a:ea typeface="Cambria Math" panose="02040503050406030204" pitchFamily="18" charset="0"/>
                      </a:rPr>
                      <m:t>𝑛</m:t>
                    </m:r>
                    <m:r>
                      <a:rPr lang="en-US" sz="4400" i="1">
                        <a:latin typeface="Cambria Math" panose="02040503050406030204" pitchFamily="18" charset="0"/>
                        <a:ea typeface="Cambria Math" panose="02040503050406030204" pitchFamily="18" charset="0"/>
                      </a:rPr>
                      <m:t> </m:t>
                    </m:r>
                  </m:oMath>
                </a14:m>
                <a:r>
                  <a:rPr lang="en-ID" sz="4400" dirty="0"/>
                  <a:t>more than compensates for the difference in constant factors. </a:t>
                </a:r>
              </a:p>
              <a:p>
                <a:r>
                  <a:rPr lang="en-ID" sz="4400" dirty="0"/>
                  <a:t>No matter how much smaller is </a:t>
                </a:r>
                <a14:m>
                  <m:oMath xmlns:m="http://schemas.openxmlformats.org/officeDocument/2006/math">
                    <m:sSub>
                      <m:sSubPr>
                        <m:ctrlPr>
                          <a:rPr lang="en-US" sz="4400" i="1" smtClean="0">
                            <a:latin typeface="Cambria Math" panose="02040503050406030204" pitchFamily="18" charset="0"/>
                          </a:rPr>
                        </m:ctrlPr>
                      </m:sSubPr>
                      <m:e>
                        <m:r>
                          <a:rPr lang="en-US" sz="4400" b="0" i="1" smtClean="0">
                            <a:latin typeface="Cambria Math" panose="02040503050406030204" pitchFamily="18" charset="0"/>
                          </a:rPr>
                          <m:t>𝑐</m:t>
                        </m:r>
                      </m:e>
                      <m:sub>
                        <m:r>
                          <a:rPr lang="en-US" sz="4400" b="0" i="1" smtClean="0">
                            <a:latin typeface="Cambria Math" panose="02040503050406030204" pitchFamily="18" charset="0"/>
                          </a:rPr>
                          <m:t>1</m:t>
                        </m:r>
                      </m:sub>
                    </m:sSub>
                    <m:r>
                      <a:rPr lang="en-US" sz="4400" b="0" i="1" smtClean="0">
                        <a:latin typeface="Cambria Math" panose="02040503050406030204" pitchFamily="18" charset="0"/>
                      </a:rPr>
                      <m:t> </m:t>
                    </m:r>
                  </m:oMath>
                </a14:m>
                <a:r>
                  <a:rPr lang="en-ID" sz="4400" dirty="0"/>
                  <a:t>than </a:t>
                </a:r>
                <a14:m>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𝑐</m:t>
                        </m:r>
                      </m:e>
                      <m:sub>
                        <m:r>
                          <a:rPr lang="en-US" sz="4400" b="0" i="1" smtClean="0">
                            <a:latin typeface="Cambria Math" panose="02040503050406030204" pitchFamily="18" charset="0"/>
                          </a:rPr>
                          <m:t>2</m:t>
                        </m:r>
                      </m:sub>
                    </m:sSub>
                  </m:oMath>
                </a14:m>
                <a:r>
                  <a:rPr lang="en-ID" sz="4400" dirty="0"/>
                  <a:t>, there is always a crossover point beyond which merge sort is faster. </a:t>
                </a:r>
              </a:p>
              <a:p>
                <a:endParaRPr lang="en-ID" sz="4400" dirty="0"/>
              </a:p>
              <a:p>
                <a:pPr lvl="1">
                  <a:lnSpc>
                    <a:spcPct val="120000"/>
                  </a:lnSpc>
                </a:pPr>
                <a:endParaRPr lang="en-US" sz="4400" dirty="0"/>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3835400"/>
                <a:ext cx="20057623" cy="9118600"/>
              </a:xfrm>
              <a:blipFill>
                <a:blip r:embed="rId3"/>
                <a:stretch>
                  <a:fillRect l="-1645" t="-1667" r="-886" b="-972"/>
                </a:stretch>
              </a:blipFill>
            </p:spPr>
            <p:txBody>
              <a:bodyPr/>
              <a:lstStyle/>
              <a:p>
                <a:r>
                  <a:rPr lang="en-US">
                    <a:noFill/>
                  </a:rPr>
                  <a:t> </a:t>
                </a:r>
              </a:p>
            </p:txBody>
          </p:sp>
        </mc:Fallback>
      </mc:AlternateContent>
    </p:spTree>
    <p:extLst>
      <p:ext uri="{BB962C8B-B14F-4D97-AF65-F5344CB8AC3E}">
        <p14:creationId xmlns:p14="http://schemas.microsoft.com/office/powerpoint/2010/main" val="235160282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Algorithms as a technology</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Efficiency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3835400"/>
                <a:ext cx="20057623" cy="9118600"/>
              </a:xfrm>
            </p:spPr>
            <p:txBody>
              <a:bodyPr>
                <a:normAutofit/>
              </a:bodyPr>
              <a:lstStyle/>
              <a:p>
                <a:pPr algn="l">
                  <a:lnSpc>
                    <a:spcPct val="120000"/>
                  </a:lnSpc>
                  <a:spcBef>
                    <a:spcPts val="600"/>
                  </a:spcBef>
                </a:pPr>
                <a:r>
                  <a:rPr lang="en-US" dirty="0"/>
                  <a:t>Let’s use a more concrete example. </a:t>
                </a:r>
              </a:p>
              <a:p>
                <a:pPr lvl="1">
                  <a:lnSpc>
                    <a:spcPct val="120000"/>
                  </a:lnSpc>
                </a:pPr>
                <a:r>
                  <a:rPr lang="en-US" dirty="0"/>
                  <a:t>Suppose we have a faster computer (computer A) running insertion sort against slower computer (computer B) running merge sort.</a:t>
                </a:r>
              </a:p>
              <a:p>
                <a:pPr lvl="1">
                  <a:lnSpc>
                    <a:spcPct val="120000"/>
                  </a:lnSpc>
                </a:pPr>
                <a:r>
                  <a:rPr lang="en-US" dirty="0"/>
                  <a:t>They each must sort an array of 100 million numbers.</a:t>
                </a:r>
              </a:p>
              <a:p>
                <a:pPr lvl="1">
                  <a:lnSpc>
                    <a:spcPct val="120000"/>
                  </a:lnSpc>
                </a:pPr>
                <a:r>
                  <a:rPr lang="en-US" dirty="0"/>
                  <a:t>Suppose that computer A executes 10 billion instructions per second (faster than any single sequential computer at the time of this writing) and computer B executes only 10 million instructions per second (much slower than most contemporary computers), so that computer A is 1000 times faster than computer B in raw computing power.</a:t>
                </a:r>
              </a:p>
              <a:p>
                <a:pPr lvl="1">
                  <a:lnSpc>
                    <a:spcPct val="120000"/>
                  </a:lnSpc>
                </a:pPr>
                <a:r>
                  <a:rPr lang="en-US" dirty="0"/>
                  <a:t>To make it more dramatic, let’s say that insertion code only requires </a:t>
                </a:r>
                <a14:m>
                  <m:oMath xmlns:m="http://schemas.openxmlformats.org/officeDocument/2006/math">
                    <m:r>
                      <a:rPr lang="en-US" b="0" i="1" smtClean="0">
                        <a:latin typeface="Cambria Math" panose="02040503050406030204" pitchFamily="18" charset="0"/>
                      </a:rPr>
                      <m:t>2</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a14:m>
                <a:r>
                  <a:rPr lang="en-US" dirty="0"/>
                  <a:t> instructions to sort </a:t>
                </a:r>
                <a14:m>
                  <m:oMath xmlns:m="http://schemas.openxmlformats.org/officeDocument/2006/math">
                    <m:r>
                      <a:rPr lang="en-US" i="1">
                        <a:latin typeface="Cambria Math" panose="02040503050406030204" pitchFamily="18" charset="0"/>
                      </a:rPr>
                      <m:t>𝑛</m:t>
                    </m:r>
                  </m:oMath>
                </a14:m>
                <a:r>
                  <a:rPr lang="en-US" dirty="0"/>
                  <a:t> numbers, while merge sort requires </a:t>
                </a:r>
                <a14:m>
                  <m:oMath xmlns:m="http://schemas.openxmlformats.org/officeDocument/2006/math">
                    <m:r>
                      <a:rPr lang="en-US" b="0" i="1" smtClean="0">
                        <a:latin typeface="Cambria Math" panose="02040503050406030204" pitchFamily="18" charset="0"/>
                      </a:rPr>
                      <m:t>50</m:t>
                    </m:r>
                    <m:r>
                      <a:rPr lang="en-US" i="1">
                        <a:latin typeface="Cambria Math" panose="02040503050406030204" pitchFamily="18" charset="0"/>
                      </a:rPr>
                      <m:t> </m:t>
                    </m:r>
                    <m:r>
                      <a:rPr lang="en-US" i="1">
                        <a:latin typeface="Cambria Math" panose="02040503050406030204" pitchFamily="18" charset="0"/>
                      </a:rPr>
                      <m:t>𝑛</m:t>
                    </m:r>
                    <m:func>
                      <m:funcPr>
                        <m:ctrlPr>
                          <a:rPr lang="en-US" i="1">
                            <a:latin typeface="Cambria Math" panose="02040503050406030204" pitchFamily="18" charset="0"/>
                          </a:rPr>
                        </m:ctrlPr>
                      </m:funcPr>
                      <m:fName>
                        <m:r>
                          <m:rPr>
                            <m:sty m:val="p"/>
                          </m:rPr>
                          <a:rPr lang="en-US">
                            <a:latin typeface="Cambria Math" panose="02040503050406030204" pitchFamily="18" charset="0"/>
                          </a:rPr>
                          <m:t>lg</m:t>
                        </m:r>
                      </m:fName>
                      <m:e>
                        <m:r>
                          <a:rPr lang="en-US" i="1">
                            <a:latin typeface="Cambria Math" panose="02040503050406030204" pitchFamily="18" charset="0"/>
                          </a:rPr>
                          <m:t>𝑛</m:t>
                        </m:r>
                      </m:e>
                    </m:func>
                  </m:oMath>
                </a14:m>
                <a:r>
                  <a:rPr lang="en-US" dirty="0"/>
                  <a:t> instructions.</a:t>
                </a:r>
              </a:p>
              <a:p>
                <a:pPr lvl="1">
                  <a:lnSpc>
                    <a:spcPct val="120000"/>
                  </a:lnSpc>
                </a:pPr>
                <a:endParaRPr lang="en-US" dirty="0"/>
              </a:p>
              <a:p>
                <a:pPr lvl="1">
                  <a:lnSpc>
                    <a:spcPct val="120000"/>
                  </a:lnSpc>
                </a:pPr>
                <a:endParaRPr lang="en-US" dirty="0"/>
              </a:p>
              <a:p>
                <a:endParaRPr lang="en-ID" dirty="0"/>
              </a:p>
              <a:p>
                <a:pPr lvl="1">
                  <a:lnSpc>
                    <a:spcPct val="120000"/>
                  </a:lnSpc>
                </a:pPr>
                <a:endParaRPr lang="en-US" dirty="0"/>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3835400"/>
                <a:ext cx="20057623" cy="9118600"/>
              </a:xfrm>
              <a:blipFill>
                <a:blip r:embed="rId3"/>
                <a:stretch>
                  <a:fillRect l="-1518" t="-1667"/>
                </a:stretch>
              </a:blipFill>
            </p:spPr>
            <p:txBody>
              <a:bodyPr/>
              <a:lstStyle/>
              <a:p>
                <a:r>
                  <a:rPr lang="en-US">
                    <a:noFill/>
                  </a:rPr>
                  <a:t> </a:t>
                </a:r>
              </a:p>
            </p:txBody>
          </p:sp>
        </mc:Fallback>
      </mc:AlternateContent>
    </p:spTree>
    <p:extLst>
      <p:ext uri="{BB962C8B-B14F-4D97-AF65-F5344CB8AC3E}">
        <p14:creationId xmlns:p14="http://schemas.microsoft.com/office/powerpoint/2010/main" val="144082160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Algorithms as a technology</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Efficiency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3835400"/>
                <a:ext cx="20057623" cy="9118600"/>
              </a:xfrm>
            </p:spPr>
            <p:txBody>
              <a:bodyPr>
                <a:normAutofit lnSpcReduction="10000"/>
              </a:bodyPr>
              <a:lstStyle/>
              <a:p>
                <a:pPr algn="l">
                  <a:lnSpc>
                    <a:spcPct val="120000"/>
                  </a:lnSpc>
                  <a:spcBef>
                    <a:spcPts val="600"/>
                  </a:spcBef>
                </a:pPr>
                <a:r>
                  <a:rPr lang="en-US" dirty="0"/>
                  <a:t>To sort 10 million numbers, computer A takes:</a:t>
                </a: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7</m:t>
                                      </m:r>
                                    </m:sup>
                                  </m:sSup>
                                </m:e>
                              </m:d>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𝑖𝑛𝑠𝑡𝑟𝑢𝑐𝑡𝑖𝑜𝑛𝑠</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10</m:t>
                              </m:r>
                            </m:sup>
                          </m:sSup>
                          <m:r>
                            <a:rPr lang="en-US" b="0" i="1" smtClean="0">
                              <a:latin typeface="Cambria Math" panose="02040503050406030204" pitchFamily="18" charset="0"/>
                            </a:rPr>
                            <m:t> </m:t>
                          </m:r>
                          <m:r>
                            <a:rPr lang="en-US" b="0" i="1" smtClean="0">
                              <a:latin typeface="Cambria Math" panose="02040503050406030204" pitchFamily="18" charset="0"/>
                            </a:rPr>
                            <m:t>𝑖𝑛𝑠𝑡𝑟𝑢𝑐𝑡𝑖𝑜𝑛𝑠</m:t>
                          </m:r>
                          <m:r>
                            <a:rPr lang="en-US" b="0" i="1" smtClean="0">
                              <a:latin typeface="Cambria Math" panose="02040503050406030204" pitchFamily="18" charset="0"/>
                            </a:rPr>
                            <m:t>/</m:t>
                          </m:r>
                          <m:r>
                            <a:rPr lang="en-US" b="0" i="1" smtClean="0">
                              <a:latin typeface="Cambria Math" panose="02040503050406030204" pitchFamily="18" charset="0"/>
                            </a:rPr>
                            <m:t>𝑠𝑒𝑐𝑜𝑛𝑑</m:t>
                          </m:r>
                        </m:den>
                      </m:f>
                      <m:r>
                        <a:rPr lang="en-US" b="0" i="1" smtClean="0">
                          <a:latin typeface="Cambria Math" panose="02040503050406030204" pitchFamily="18" charset="0"/>
                        </a:rPr>
                        <m:t>=20,000 </m:t>
                      </m:r>
                      <m:r>
                        <a:rPr lang="en-US" b="0" i="1" smtClean="0">
                          <a:latin typeface="Cambria Math" panose="02040503050406030204" pitchFamily="18" charset="0"/>
                        </a:rPr>
                        <m:t>𝑠𝑒𝑐𝑜𝑛𝑑𝑠</m:t>
                      </m:r>
                      <m:r>
                        <a:rPr lang="en-US" b="0" i="1" smtClean="0">
                          <a:latin typeface="Cambria Math" panose="02040503050406030204" pitchFamily="18" charset="0"/>
                        </a:rPr>
                        <m:t> (</m:t>
                      </m:r>
                      <m:r>
                        <a:rPr lang="en-US" b="0" i="1" smtClean="0">
                          <a:latin typeface="Cambria Math" panose="02040503050406030204" pitchFamily="18" charset="0"/>
                        </a:rPr>
                        <m:t>𝑚𝑜𝑟𝑒</m:t>
                      </m:r>
                      <m:r>
                        <a:rPr lang="en-US" b="0" i="1" smtClean="0">
                          <a:latin typeface="Cambria Math" panose="02040503050406030204" pitchFamily="18" charset="0"/>
                        </a:rPr>
                        <m:t> </m:t>
                      </m:r>
                      <m:r>
                        <a:rPr lang="en-US" b="0" i="1" smtClean="0">
                          <a:latin typeface="Cambria Math" panose="02040503050406030204" pitchFamily="18" charset="0"/>
                        </a:rPr>
                        <m:t>𝑡h𝑎𝑛</m:t>
                      </m:r>
                      <m:r>
                        <a:rPr lang="en-US" b="0" i="1" smtClean="0">
                          <a:latin typeface="Cambria Math" panose="02040503050406030204" pitchFamily="18" charset="0"/>
                        </a:rPr>
                        <m:t> 5.5 </m:t>
                      </m:r>
                      <m:r>
                        <a:rPr lang="en-US" b="0" i="1" smtClean="0">
                          <a:latin typeface="Cambria Math" panose="02040503050406030204" pitchFamily="18" charset="0"/>
                        </a:rPr>
                        <m:t>h𝑜𝑢𝑟𝑠</m:t>
                      </m:r>
                      <m:r>
                        <a:rPr lang="en-US" b="0" i="1" smtClean="0">
                          <a:latin typeface="Cambria Math" panose="02040503050406030204" pitchFamily="18" charset="0"/>
                        </a:rPr>
                        <m:t>)</m:t>
                      </m:r>
                    </m:oMath>
                  </m:oMathPara>
                </a14:m>
                <a:endParaRPr lang="en-US" dirty="0"/>
              </a:p>
              <a:p>
                <a:pPr marL="0" indent="0">
                  <a:lnSpc>
                    <a:spcPct val="120000"/>
                  </a:lnSpc>
                  <a:buNone/>
                </a:pPr>
                <a:endParaRPr lang="en-US" dirty="0"/>
              </a:p>
              <a:p>
                <a:pPr algn="l">
                  <a:lnSpc>
                    <a:spcPct val="120000"/>
                  </a:lnSpc>
                  <a:spcBef>
                    <a:spcPts val="600"/>
                  </a:spcBef>
                </a:pPr>
                <a:r>
                  <a:rPr lang="en-US" dirty="0"/>
                  <a:t>While computer B takes:</a:t>
                </a: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50</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7</m:t>
                              </m:r>
                            </m:sup>
                          </m:sSup>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lg</m:t>
                              </m:r>
                            </m:fName>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7</m:t>
                                  </m:r>
                                </m:sup>
                              </m:sSup>
                            </m:e>
                          </m:func>
                          <m:r>
                            <a:rPr lang="en-US" b="0" i="1" smtClean="0">
                              <a:latin typeface="Cambria Math" panose="02040503050406030204" pitchFamily="18" charset="0"/>
                              <a:ea typeface="Cambria Math" panose="02040503050406030204" pitchFamily="18" charset="0"/>
                            </a:rPr>
                            <m:t>𝑖𝑛𝑠𝑡𝑟𝑢𝑐𝑡𝑖𝑜𝑛𝑠</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7</m:t>
                              </m:r>
                            </m:sup>
                          </m:sSup>
                          <m:r>
                            <a:rPr lang="en-US" b="0" i="1" smtClean="0">
                              <a:latin typeface="Cambria Math" panose="02040503050406030204" pitchFamily="18" charset="0"/>
                            </a:rPr>
                            <m:t> </m:t>
                          </m:r>
                          <m:r>
                            <a:rPr lang="en-US" b="0" i="1" smtClean="0">
                              <a:latin typeface="Cambria Math" panose="02040503050406030204" pitchFamily="18" charset="0"/>
                            </a:rPr>
                            <m:t>𝑖𝑛𝑠𝑡𝑟𝑢𝑐𝑡𝑖𝑜𝑛𝑠</m:t>
                          </m:r>
                          <m:r>
                            <a:rPr lang="en-US" b="0" i="1" smtClean="0">
                              <a:latin typeface="Cambria Math" panose="02040503050406030204" pitchFamily="18" charset="0"/>
                            </a:rPr>
                            <m:t>/</m:t>
                          </m:r>
                          <m:r>
                            <a:rPr lang="en-US" b="0" i="1" smtClean="0">
                              <a:latin typeface="Cambria Math" panose="02040503050406030204" pitchFamily="18" charset="0"/>
                            </a:rPr>
                            <m:t>𝑠𝑒𝑐𝑜𝑛𝑑</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1163 </m:t>
                      </m:r>
                      <m:r>
                        <a:rPr lang="en-US" b="0" i="1" smtClean="0">
                          <a:latin typeface="Cambria Math" panose="02040503050406030204" pitchFamily="18" charset="0"/>
                        </a:rPr>
                        <m:t>𝑠𝑒𝑐𝑜𝑛𝑑𝑠</m:t>
                      </m:r>
                      <m:r>
                        <a:rPr lang="en-US" b="0" i="1" smtClean="0">
                          <a:latin typeface="Cambria Math" panose="02040503050406030204" pitchFamily="18" charset="0"/>
                        </a:rPr>
                        <m:t> (</m:t>
                      </m:r>
                      <m:r>
                        <a:rPr lang="en-US" b="0" i="1" smtClean="0">
                          <a:latin typeface="Cambria Math" panose="02040503050406030204" pitchFamily="18" charset="0"/>
                        </a:rPr>
                        <m:t>𝑢𝑛𝑑𝑒𝑟</m:t>
                      </m:r>
                      <m:r>
                        <a:rPr lang="en-US" b="0" i="1" smtClean="0">
                          <a:latin typeface="Cambria Math" panose="02040503050406030204" pitchFamily="18" charset="0"/>
                        </a:rPr>
                        <m:t> 20 </m:t>
                      </m:r>
                      <m:r>
                        <a:rPr lang="en-US" b="0" i="1" smtClean="0">
                          <a:latin typeface="Cambria Math" panose="02040503050406030204" pitchFamily="18" charset="0"/>
                        </a:rPr>
                        <m:t>𝑚𝑖𝑛𝑢𝑡𝑒𝑠</m:t>
                      </m:r>
                      <m:r>
                        <a:rPr lang="en-US" b="0" i="1" smtClean="0">
                          <a:latin typeface="Cambria Math" panose="02040503050406030204" pitchFamily="18" charset="0"/>
                        </a:rPr>
                        <m:t>)</m:t>
                      </m:r>
                    </m:oMath>
                  </m:oMathPara>
                </a14:m>
                <a:endParaRPr lang="en-US" dirty="0"/>
              </a:p>
              <a:p>
                <a:pPr algn="l">
                  <a:lnSpc>
                    <a:spcPct val="120000"/>
                  </a:lnSpc>
                  <a:spcBef>
                    <a:spcPts val="600"/>
                  </a:spcBef>
                </a:pPr>
                <a:endParaRPr lang="en-US" dirty="0"/>
              </a:p>
              <a:p>
                <a:r>
                  <a:rPr lang="en-ID" dirty="0"/>
                  <a:t>By using an algorithm whose running time grows more slowly, even with a poor compiler, computer B runs more than times faster than computer A! </a:t>
                </a:r>
              </a:p>
              <a:p>
                <a:r>
                  <a:rPr lang="en-ID" dirty="0"/>
                  <a:t>The advantage of merge sort is even more pronounced when sorting 100 million numbers: where insertion sort takes more than 23 days, merge sort takes under four hours. </a:t>
                </a:r>
              </a:p>
              <a:p>
                <a:endParaRPr lang="en-ID" dirty="0"/>
              </a:p>
              <a:p>
                <a:pPr lvl="1">
                  <a:lnSpc>
                    <a:spcPct val="120000"/>
                  </a:lnSpc>
                </a:pPr>
                <a:endParaRPr lang="en-US" dirty="0"/>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3835400"/>
                <a:ext cx="20057623" cy="9118600"/>
              </a:xfrm>
              <a:blipFill>
                <a:blip r:embed="rId3"/>
                <a:stretch>
                  <a:fillRect l="-1518" t="-1944" b="-2639"/>
                </a:stretch>
              </a:blipFill>
            </p:spPr>
            <p:txBody>
              <a:bodyPr/>
              <a:lstStyle/>
              <a:p>
                <a:r>
                  <a:rPr lang="en-US">
                    <a:noFill/>
                  </a:rPr>
                  <a:t> </a:t>
                </a:r>
              </a:p>
            </p:txBody>
          </p:sp>
        </mc:Fallback>
      </mc:AlternateContent>
    </p:spTree>
    <p:extLst>
      <p:ext uri="{BB962C8B-B14F-4D97-AF65-F5344CB8AC3E}">
        <p14:creationId xmlns:p14="http://schemas.microsoft.com/office/powerpoint/2010/main" val="260112219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Algorithms as a technology</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Algorithms and other technology</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3835400"/>
            <a:ext cx="20057623" cy="9118600"/>
          </a:xfrm>
        </p:spPr>
        <p:txBody>
          <a:bodyPr>
            <a:normAutofit lnSpcReduction="10000"/>
          </a:bodyPr>
          <a:lstStyle/>
          <a:p>
            <a:pPr>
              <a:lnSpc>
                <a:spcPct val="120000"/>
              </a:lnSpc>
            </a:pPr>
            <a:r>
              <a:rPr lang="en-US" dirty="0"/>
              <a:t>The example from before shows that you should consider algorithms, like computer hardware, as a technology. Total system performance depends on choosing efficient algorithms as much as on choosing fast hardware. </a:t>
            </a:r>
          </a:p>
          <a:p>
            <a:pPr>
              <a:lnSpc>
                <a:spcPct val="120000"/>
              </a:lnSpc>
            </a:pPr>
            <a:r>
              <a:rPr lang="en-US" dirty="0"/>
              <a:t>Algorithms are still truly important on contemporary computers besides other advanced technologies, such as:</a:t>
            </a:r>
          </a:p>
          <a:p>
            <a:pPr lvl="1">
              <a:lnSpc>
                <a:spcPct val="120000"/>
              </a:lnSpc>
            </a:pPr>
            <a:r>
              <a:rPr lang="en-US" dirty="0"/>
              <a:t>advanced computer architectures and fabrication technologies,</a:t>
            </a:r>
          </a:p>
          <a:p>
            <a:pPr lvl="1">
              <a:lnSpc>
                <a:spcPct val="120000"/>
              </a:lnSpc>
            </a:pPr>
            <a:r>
              <a:rPr lang="en-US" dirty="0"/>
              <a:t>easy-to-use, intuitive, graphical user interfaces (GUIs),</a:t>
            </a:r>
          </a:p>
          <a:p>
            <a:pPr lvl="1">
              <a:lnSpc>
                <a:spcPct val="120000"/>
              </a:lnSpc>
            </a:pPr>
            <a:r>
              <a:rPr lang="en-US" dirty="0"/>
              <a:t>object-oriented systems,</a:t>
            </a:r>
          </a:p>
          <a:p>
            <a:pPr lvl="1">
              <a:lnSpc>
                <a:spcPct val="120000"/>
              </a:lnSpc>
            </a:pPr>
            <a:r>
              <a:rPr lang="en-US" dirty="0"/>
              <a:t>integrated web technologies, </a:t>
            </a:r>
          </a:p>
          <a:p>
            <a:pPr lvl="1">
              <a:lnSpc>
                <a:spcPct val="120000"/>
              </a:lnSpc>
            </a:pPr>
            <a:r>
              <a:rPr lang="en-US" dirty="0"/>
              <a:t>fast networking, both wired and wireless, </a:t>
            </a:r>
          </a:p>
          <a:p>
            <a:pPr lvl="1">
              <a:lnSpc>
                <a:spcPct val="120000"/>
              </a:lnSpc>
            </a:pPr>
            <a:r>
              <a:rPr lang="en-US" dirty="0"/>
              <a:t>machine learning,</a:t>
            </a:r>
          </a:p>
          <a:p>
            <a:pPr lvl="1">
              <a:lnSpc>
                <a:spcPct val="120000"/>
              </a:lnSpc>
            </a:pPr>
            <a:r>
              <a:rPr lang="en-US" dirty="0"/>
              <a:t>and mobile devices. </a:t>
            </a:r>
          </a:p>
          <a:p>
            <a:pPr>
              <a:lnSpc>
                <a:spcPct val="120000"/>
              </a:lnSpc>
            </a:pPr>
            <a:endParaRPr lang="en-US" dirty="0"/>
          </a:p>
          <a:p>
            <a:pPr>
              <a:lnSpc>
                <a:spcPct val="120000"/>
              </a:lnSpc>
            </a:pPr>
            <a:endParaRPr lang="en-US" dirty="0"/>
          </a:p>
          <a:p>
            <a:pPr lvl="1">
              <a:lnSpc>
                <a:spcPct val="120000"/>
              </a:lnSpc>
            </a:pPr>
            <a:endParaRPr lang="en-US" dirty="0"/>
          </a:p>
          <a:p>
            <a:endParaRPr lang="en-ID" dirty="0"/>
          </a:p>
          <a:p>
            <a:pPr lvl="1">
              <a:lnSpc>
                <a:spcPct val="120000"/>
              </a:lnSpc>
            </a:pPr>
            <a:endParaRPr lang="en-US" dirty="0"/>
          </a:p>
        </p:txBody>
      </p:sp>
    </p:spTree>
    <p:extLst>
      <p:ext uri="{BB962C8B-B14F-4D97-AF65-F5344CB8AC3E}">
        <p14:creationId xmlns:p14="http://schemas.microsoft.com/office/powerpoint/2010/main" val="26651564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Algorithms as a technology</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Algorithms and other technology</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3835400"/>
            <a:ext cx="20057623" cy="9118600"/>
          </a:xfrm>
        </p:spPr>
        <p:txBody>
          <a:bodyPr>
            <a:normAutofit/>
          </a:bodyPr>
          <a:lstStyle/>
          <a:p>
            <a:pPr>
              <a:lnSpc>
                <a:spcPct val="120000"/>
              </a:lnSpc>
            </a:pPr>
            <a:r>
              <a:rPr lang="en-US" dirty="0"/>
              <a:t>Even an application that does not require algorithmic content at the application level relies heavily upon algorithms. Why?</a:t>
            </a:r>
          </a:p>
          <a:p>
            <a:pPr lvl="1">
              <a:lnSpc>
                <a:spcPct val="120000"/>
              </a:lnSpc>
            </a:pPr>
            <a:r>
              <a:rPr lang="en-US" dirty="0"/>
              <a:t>The hardware design used algorithms </a:t>
            </a:r>
          </a:p>
          <a:p>
            <a:pPr lvl="1">
              <a:lnSpc>
                <a:spcPct val="120000"/>
              </a:lnSpc>
            </a:pPr>
            <a:r>
              <a:rPr lang="en-US" dirty="0"/>
              <a:t>The design of any GUI relies on algorithms. </a:t>
            </a:r>
          </a:p>
          <a:p>
            <a:pPr lvl="1">
              <a:lnSpc>
                <a:spcPct val="120000"/>
              </a:lnSpc>
            </a:pPr>
            <a:r>
              <a:rPr lang="en-US" dirty="0"/>
              <a:t>Routing in networks relies heavily on algorithms. </a:t>
            </a:r>
          </a:p>
          <a:p>
            <a:pPr lvl="1">
              <a:lnSpc>
                <a:spcPct val="120000"/>
              </a:lnSpc>
            </a:pPr>
            <a:r>
              <a:rPr lang="en-US" dirty="0"/>
              <a:t>Application written in language processed by a compiler, interpreter, or assembler, all of which make extensive use of algorithms. </a:t>
            </a:r>
          </a:p>
          <a:p>
            <a:pPr>
              <a:lnSpc>
                <a:spcPct val="120000"/>
              </a:lnSpc>
            </a:pPr>
            <a:r>
              <a:rPr lang="en-US" dirty="0"/>
              <a:t>Algorithms are at the core of most technologies used in contemporary computers. </a:t>
            </a:r>
          </a:p>
          <a:p>
            <a:pPr>
              <a:lnSpc>
                <a:spcPct val="120000"/>
              </a:lnSpc>
            </a:pPr>
            <a:r>
              <a:rPr lang="en-US" dirty="0"/>
              <a:t>With the ever-increasing capacities of computers, we use them to solve larger problems than ever before. As we saw in the above comparison between insertion sort and merge sort.</a:t>
            </a:r>
          </a:p>
          <a:p>
            <a:pPr>
              <a:lnSpc>
                <a:spcPct val="120000"/>
              </a:lnSpc>
            </a:pPr>
            <a:endParaRPr lang="en-US" dirty="0"/>
          </a:p>
          <a:p>
            <a:pPr>
              <a:lnSpc>
                <a:spcPct val="120000"/>
              </a:lnSpc>
            </a:pPr>
            <a:endParaRPr lang="en-US" dirty="0"/>
          </a:p>
          <a:p>
            <a:pPr lvl="1">
              <a:lnSpc>
                <a:spcPct val="120000"/>
              </a:lnSpc>
            </a:pPr>
            <a:endParaRPr lang="en-US" dirty="0"/>
          </a:p>
          <a:p>
            <a:endParaRPr lang="en-ID" dirty="0"/>
          </a:p>
          <a:p>
            <a:pPr lvl="1">
              <a:lnSpc>
                <a:spcPct val="120000"/>
              </a:lnSpc>
            </a:pPr>
            <a:endParaRPr lang="en-US" dirty="0"/>
          </a:p>
        </p:txBody>
      </p:sp>
    </p:spTree>
    <p:extLst>
      <p:ext uri="{BB962C8B-B14F-4D97-AF65-F5344CB8AC3E}">
        <p14:creationId xmlns:p14="http://schemas.microsoft.com/office/powerpoint/2010/main" val="261550456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Algorithms as a technology</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Algorithms and other technology</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3835400"/>
            <a:ext cx="20057623" cy="9118600"/>
          </a:xfrm>
        </p:spPr>
        <p:txBody>
          <a:bodyPr>
            <a:normAutofit/>
          </a:bodyPr>
          <a:lstStyle/>
          <a:p>
            <a:pPr>
              <a:lnSpc>
                <a:spcPct val="120000"/>
              </a:lnSpc>
            </a:pPr>
            <a:r>
              <a:rPr lang="en-US" sz="4400" cap="none" dirty="0"/>
              <a:t>Having a solid base of algorithmic knowledge and technique is one characteristic that defines the truly skilled programmer. </a:t>
            </a:r>
          </a:p>
          <a:p>
            <a:pPr>
              <a:lnSpc>
                <a:spcPct val="120000"/>
              </a:lnSpc>
            </a:pPr>
            <a:r>
              <a:rPr lang="en-US" sz="4400" cap="none" dirty="0"/>
              <a:t>With modern computing technology, you can accomplish some tasks without knowing much about algorithms, but with a good background in algorithms, you can do much, much more. </a:t>
            </a:r>
            <a:endParaRPr lang="en-US" sz="4400" dirty="0"/>
          </a:p>
        </p:txBody>
      </p:sp>
    </p:spTree>
    <p:extLst>
      <p:ext uri="{BB962C8B-B14F-4D97-AF65-F5344CB8AC3E}">
        <p14:creationId xmlns:p14="http://schemas.microsoft.com/office/powerpoint/2010/main" val="302271858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79D29-0FD1-E7B5-FD8F-1BCFE7EF4EE5}"/>
              </a:ext>
            </a:extLst>
          </p:cNvPr>
          <p:cNvSpPr>
            <a:spLocks noGrp="1"/>
          </p:cNvSpPr>
          <p:nvPr>
            <p:ph type="title"/>
          </p:nvPr>
        </p:nvSpPr>
        <p:spPr/>
        <p:txBody>
          <a:bodyPr>
            <a:normAutofit fontScale="90000"/>
          </a:bodyPr>
          <a:lstStyle/>
          <a:p>
            <a:r>
              <a:rPr lang="en-US" dirty="0"/>
              <a:t>Summary</a:t>
            </a:r>
          </a:p>
        </p:txBody>
      </p:sp>
      <p:sp>
        <p:nvSpPr>
          <p:cNvPr id="3" name="Text Placeholder 2">
            <a:extLst>
              <a:ext uri="{FF2B5EF4-FFF2-40B4-BE49-F238E27FC236}">
                <a16:creationId xmlns:a16="http://schemas.microsoft.com/office/drawing/2014/main" id="{98AD15C0-B3BB-8666-098D-D85E5D78B6A7}"/>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AAB574E4-D748-87D9-DD42-AB7FBFED5B41}"/>
              </a:ext>
            </a:extLst>
          </p:cNvPr>
          <p:cNvSpPr>
            <a:spLocks noGrp="1"/>
          </p:cNvSpPr>
          <p:nvPr>
            <p:ph sz="quarter" idx="11"/>
          </p:nvPr>
        </p:nvSpPr>
        <p:spPr/>
        <p:txBody>
          <a:bodyPr/>
          <a:lstStyle/>
          <a:p>
            <a:r>
              <a:rPr lang="en-US" sz="4000" dirty="0"/>
              <a:t>An algorithm is a sequence of computational steps that transform the input into the output. </a:t>
            </a:r>
          </a:p>
          <a:p>
            <a:r>
              <a:rPr lang="en-US" dirty="0"/>
              <a:t>There are many problems solved by algorithms such as human genome, the internet, manufacturing, etc.</a:t>
            </a:r>
          </a:p>
          <a:p>
            <a:pPr>
              <a:lnSpc>
                <a:spcPct val="120000"/>
              </a:lnSpc>
            </a:pPr>
            <a:r>
              <a:rPr lang="en-US" dirty="0"/>
              <a:t>Algorithm is a technology because total system performance depends on choosing efficient algorithms as much as on choosing fast hardware. </a:t>
            </a:r>
          </a:p>
          <a:p>
            <a:pPr>
              <a:lnSpc>
                <a:spcPct val="120000"/>
              </a:lnSpc>
            </a:pPr>
            <a:r>
              <a:rPr lang="en-US" sz="4000" cap="none" dirty="0"/>
              <a:t>Having a solid base of algorithmic knowledge and technique is one characteristic that defines the truly skilled programmer. </a:t>
            </a:r>
          </a:p>
          <a:p>
            <a:pPr>
              <a:lnSpc>
                <a:spcPct val="120000"/>
              </a:lnSpc>
            </a:pPr>
            <a:endParaRPr lang="en-US" dirty="0"/>
          </a:p>
          <a:p>
            <a:endParaRPr lang="en-US" dirty="0"/>
          </a:p>
        </p:txBody>
      </p:sp>
    </p:spTree>
    <p:extLst>
      <p:ext uri="{BB962C8B-B14F-4D97-AF65-F5344CB8AC3E}">
        <p14:creationId xmlns:p14="http://schemas.microsoft.com/office/powerpoint/2010/main" val="315366352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0206-6767-242C-481B-C58FF282BF02}"/>
              </a:ext>
            </a:extLst>
          </p:cNvPr>
          <p:cNvSpPr>
            <a:spLocks noGrp="1"/>
          </p:cNvSpPr>
          <p:nvPr>
            <p:ph type="title"/>
          </p:nvPr>
        </p:nvSpPr>
        <p:spPr/>
        <p:txBody>
          <a:bodyPr>
            <a:normAutofit fontScale="90000"/>
          </a:bodyPr>
          <a:lstStyle/>
          <a:p>
            <a:r>
              <a:rPr lang="en-US" dirty="0"/>
              <a:t>Exercises</a:t>
            </a:r>
          </a:p>
        </p:txBody>
      </p:sp>
      <p:sp>
        <p:nvSpPr>
          <p:cNvPr id="3" name="Text Placeholder 2">
            <a:extLst>
              <a:ext uri="{FF2B5EF4-FFF2-40B4-BE49-F238E27FC236}">
                <a16:creationId xmlns:a16="http://schemas.microsoft.com/office/drawing/2014/main" id="{776393A9-E124-F6F9-B19C-8C1C1A536EF2}"/>
              </a:ext>
            </a:extLst>
          </p:cNvPr>
          <p:cNvSpPr>
            <a:spLocks noGrp="1"/>
          </p:cNvSpPr>
          <p:nvPr>
            <p:ph type="body" sz="quarter" idx="10"/>
          </p:nvPr>
        </p:nvSpPr>
        <p:spPr/>
        <p:txBody>
          <a:bodyPr/>
          <a:lstStyle/>
          <a:p>
            <a:r>
              <a:rPr lang="en-US" dirty="0"/>
              <a:t>01</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4F54C3-2409-4611-087C-4EECFA77448D}"/>
                  </a:ext>
                </a:extLst>
              </p:cNvPr>
              <p:cNvSpPr>
                <a:spLocks noGrp="1"/>
              </p:cNvSpPr>
              <p:nvPr>
                <p:ph sz="quarter" idx="11"/>
              </p:nvPr>
            </p:nvSpPr>
            <p:spPr/>
            <p:txBody>
              <a:bodyPr/>
              <a:lstStyle/>
              <a:p>
                <a:pPr>
                  <a:spcBef>
                    <a:spcPts val="600"/>
                  </a:spcBef>
                </a:pPr>
                <a:r>
                  <a:rPr lang="en-US" dirty="0"/>
                  <a:t>Suppose that for inputs of size </a:t>
                </a:r>
                <a14:m>
                  <m:oMath xmlns:m="http://schemas.openxmlformats.org/officeDocument/2006/math">
                    <m:r>
                      <a:rPr lang="en-US" i="1" dirty="0" smtClean="0">
                        <a:latin typeface="Cambria Math" panose="02040503050406030204" pitchFamily="18" charset="0"/>
                      </a:rPr>
                      <m:t>𝑛</m:t>
                    </m:r>
                  </m:oMath>
                </a14:m>
                <a:r>
                  <a:rPr lang="en-US" dirty="0"/>
                  <a:t> on a particular computer, insertion sort runs in </a:t>
                </a:r>
                <a14:m>
                  <m:oMath xmlns:m="http://schemas.openxmlformats.org/officeDocument/2006/math">
                    <m:r>
                      <a:rPr lang="en-US" i="1" dirty="0" smtClean="0">
                        <a:latin typeface="Cambria Math" panose="02040503050406030204" pitchFamily="18" charset="0"/>
                      </a:rPr>
                      <m:t>8</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𝑛</m:t>
                        </m:r>
                      </m:e>
                      <m:sup>
                        <m:r>
                          <a:rPr lang="en-US" b="0" i="1" dirty="0" smtClean="0">
                            <a:latin typeface="Cambria Math" panose="02040503050406030204" pitchFamily="18" charset="0"/>
                          </a:rPr>
                          <m:t>2</m:t>
                        </m:r>
                      </m:sup>
                    </m:sSup>
                  </m:oMath>
                </a14:m>
                <a:r>
                  <a:rPr lang="en-US" dirty="0"/>
                  <a:t> steps and merge sort runs in </a:t>
                </a:r>
                <a14:m>
                  <m:oMath xmlns:m="http://schemas.openxmlformats.org/officeDocument/2006/math">
                    <m:r>
                      <a:rPr lang="en-US" i="1" dirty="0" smtClean="0">
                        <a:latin typeface="Cambria Math" panose="02040503050406030204" pitchFamily="18" charset="0"/>
                      </a:rPr>
                      <m:t>64 </m:t>
                    </m:r>
                    <m:r>
                      <a:rPr lang="en-US" i="1" dirty="0" smtClean="0">
                        <a:latin typeface="Cambria Math" panose="02040503050406030204" pitchFamily="18" charset="0"/>
                      </a:rPr>
                      <m:t>𝑛</m:t>
                    </m:r>
                    <m:r>
                      <a:rPr lang="en-US" i="1" dirty="0" smtClean="0">
                        <a:latin typeface="Cambria Math" panose="02040503050406030204" pitchFamily="18" charset="0"/>
                      </a:rPr>
                      <m:t> </m:t>
                    </m:r>
                    <m:r>
                      <m:rPr>
                        <m:sty m:val="p"/>
                      </m:rPr>
                      <a:rPr lang="en-US" i="1" dirty="0" smtClean="0">
                        <a:latin typeface="Cambria Math" panose="02040503050406030204" pitchFamily="18" charset="0"/>
                      </a:rPr>
                      <m:t>lg</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m:t>
                    </m:r>
                  </m:oMath>
                </a14:m>
                <a:r>
                  <a:rPr lang="en-US" dirty="0"/>
                  <a:t>steps. For which values of </a:t>
                </a:r>
                <a14:m>
                  <m:oMath xmlns:m="http://schemas.openxmlformats.org/officeDocument/2006/math">
                    <m:r>
                      <a:rPr lang="en-US" i="1" dirty="0" smtClean="0">
                        <a:latin typeface="Cambria Math" panose="02040503050406030204" pitchFamily="18" charset="0"/>
                      </a:rPr>
                      <m:t>𝑛</m:t>
                    </m:r>
                  </m:oMath>
                </a14:m>
                <a:r>
                  <a:rPr lang="en-US" dirty="0"/>
                  <a:t> does insertion sort beat merge sort?</a:t>
                </a:r>
              </a:p>
              <a:p>
                <a:pPr>
                  <a:spcBef>
                    <a:spcPts val="600"/>
                  </a:spcBef>
                </a:pPr>
                <a:endParaRPr lang="en-US" dirty="0"/>
              </a:p>
              <a:p>
                <a:pPr>
                  <a:spcBef>
                    <a:spcPts val="600"/>
                  </a:spcBef>
                </a:pPr>
                <a:r>
                  <a:rPr lang="en-US" dirty="0"/>
                  <a:t>What is the smallest value of </a:t>
                </a:r>
                <a14:m>
                  <m:oMath xmlns:m="http://schemas.openxmlformats.org/officeDocument/2006/math">
                    <m:r>
                      <a:rPr lang="en-US" i="1" dirty="0" smtClean="0">
                        <a:latin typeface="Cambria Math" panose="02040503050406030204" pitchFamily="18" charset="0"/>
                      </a:rPr>
                      <m:t>𝑛</m:t>
                    </m:r>
                  </m:oMath>
                </a14:m>
                <a:r>
                  <a:rPr lang="en-US" dirty="0"/>
                  <a:t> such that an algorithm whose running time is </a:t>
                </a:r>
                <a14:m>
                  <m:oMath xmlns:m="http://schemas.openxmlformats.org/officeDocument/2006/math">
                    <m:r>
                      <a:rPr lang="en-US" i="1" dirty="0" smtClean="0">
                        <a:latin typeface="Cambria Math" panose="02040503050406030204" pitchFamily="18" charset="0"/>
                      </a:rPr>
                      <m:t>100</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𝑛</m:t>
                        </m:r>
                      </m:e>
                      <m:sup>
                        <m:r>
                          <a:rPr lang="en-US" b="0" i="1" dirty="0" smtClean="0">
                            <a:latin typeface="Cambria Math" panose="02040503050406030204" pitchFamily="18" charset="0"/>
                          </a:rPr>
                          <m:t>2</m:t>
                        </m:r>
                      </m:sup>
                    </m:sSup>
                  </m:oMath>
                </a14:m>
                <a:r>
                  <a:rPr lang="en-US" dirty="0"/>
                  <a:t> runs faster than an algorithm whose running time is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m:t>
                        </m:r>
                      </m:e>
                      <m:sup>
                        <m:r>
                          <a:rPr lang="en-US" b="0" i="1" dirty="0" smtClean="0">
                            <a:latin typeface="Cambria Math" panose="02040503050406030204" pitchFamily="18" charset="0"/>
                          </a:rPr>
                          <m:t>𝑛</m:t>
                        </m:r>
                      </m:sup>
                    </m:sSup>
                  </m:oMath>
                </a14:m>
                <a:r>
                  <a:rPr lang="en-US" dirty="0"/>
                  <a:t> on the same machine? </a:t>
                </a:r>
              </a:p>
              <a:p>
                <a:pPr>
                  <a:spcBef>
                    <a:spcPts val="600"/>
                  </a:spcBef>
                </a:pPr>
                <a:endParaRPr lang="en-US" dirty="0"/>
              </a:p>
            </p:txBody>
          </p:sp>
        </mc:Choice>
        <mc:Fallback xmlns="">
          <p:sp>
            <p:nvSpPr>
              <p:cNvPr id="4" name="Content Placeholder 3">
                <a:extLst>
                  <a:ext uri="{FF2B5EF4-FFF2-40B4-BE49-F238E27FC236}">
                    <a16:creationId xmlns:a16="http://schemas.microsoft.com/office/drawing/2014/main" id="{1A4F54C3-2409-4611-087C-4EECFA77448D}"/>
                  </a:ext>
                </a:extLst>
              </p:cNvPr>
              <p:cNvSpPr>
                <a:spLocks noGrp="1" noRot="1" noChangeAspect="1" noMove="1" noResize="1" noEditPoints="1" noAdjustHandles="1" noChangeArrowheads="1" noChangeShapeType="1" noTextEdit="1"/>
              </p:cNvSpPr>
              <p:nvPr>
                <p:ph sz="quarter" idx="11"/>
              </p:nvPr>
            </p:nvSpPr>
            <p:spPr>
              <a:blipFill>
                <a:blip r:embed="rId2"/>
                <a:stretch>
                  <a:fillRect l="-1518" t="-2921" r="-190"/>
                </a:stretch>
              </a:blipFill>
            </p:spPr>
            <p:txBody>
              <a:bodyPr/>
              <a:lstStyle/>
              <a:p>
                <a:r>
                  <a:rPr lang="en-US">
                    <a:noFill/>
                  </a:rPr>
                  <a:t> </a:t>
                </a:r>
              </a:p>
            </p:txBody>
          </p:sp>
        </mc:Fallback>
      </mc:AlternateContent>
    </p:spTree>
    <p:extLst>
      <p:ext uri="{BB962C8B-B14F-4D97-AF65-F5344CB8AC3E}">
        <p14:creationId xmlns:p14="http://schemas.microsoft.com/office/powerpoint/2010/main" val="314433564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0206-6767-242C-481B-C58FF282BF02}"/>
              </a:ext>
            </a:extLst>
          </p:cNvPr>
          <p:cNvSpPr>
            <a:spLocks noGrp="1"/>
          </p:cNvSpPr>
          <p:nvPr>
            <p:ph type="title"/>
          </p:nvPr>
        </p:nvSpPr>
        <p:spPr/>
        <p:txBody>
          <a:bodyPr>
            <a:normAutofit fontScale="90000"/>
          </a:bodyPr>
          <a:lstStyle/>
          <a:p>
            <a:r>
              <a:rPr lang="en-US" dirty="0"/>
              <a:t>References</a:t>
            </a:r>
          </a:p>
        </p:txBody>
      </p:sp>
      <p:sp>
        <p:nvSpPr>
          <p:cNvPr id="3" name="Text Placeholder 2">
            <a:extLst>
              <a:ext uri="{FF2B5EF4-FFF2-40B4-BE49-F238E27FC236}">
                <a16:creationId xmlns:a16="http://schemas.microsoft.com/office/drawing/2014/main" id="{776393A9-E124-F6F9-B19C-8C1C1A536EF2}"/>
              </a:ext>
            </a:extLst>
          </p:cNvPr>
          <p:cNvSpPr>
            <a:spLocks noGrp="1"/>
          </p:cNvSpPr>
          <p:nvPr>
            <p:ph type="body" sz="quarter" idx="10"/>
          </p:nvPr>
        </p:nvSpPr>
        <p:spPr/>
        <p:txBody>
          <a:bodyPr/>
          <a:lstStyle/>
          <a:p>
            <a:endParaRPr lang="en-US" dirty="0"/>
          </a:p>
        </p:txBody>
      </p:sp>
      <p:sp>
        <p:nvSpPr>
          <p:cNvPr id="4" name="Content Placeholder 3">
            <a:extLst>
              <a:ext uri="{FF2B5EF4-FFF2-40B4-BE49-F238E27FC236}">
                <a16:creationId xmlns:a16="http://schemas.microsoft.com/office/drawing/2014/main" id="{1A4F54C3-2409-4611-087C-4EECFA77448D}"/>
              </a:ext>
            </a:extLst>
          </p:cNvPr>
          <p:cNvSpPr>
            <a:spLocks noGrp="1"/>
          </p:cNvSpPr>
          <p:nvPr>
            <p:ph sz="quarter" idx="11"/>
          </p:nvPr>
        </p:nvSpPr>
        <p:spPr/>
        <p:txBody>
          <a:bodyPr/>
          <a:lstStyle/>
          <a:p>
            <a:r>
              <a:rPr lang="en-US" dirty="0"/>
              <a:t>Thomas H. </a:t>
            </a:r>
            <a:r>
              <a:rPr lang="en-US" dirty="0" err="1"/>
              <a:t>Cormen</a:t>
            </a:r>
            <a:r>
              <a:rPr lang="en-US" dirty="0"/>
              <a:t>. (2022). Introduction to algorithms: Fourth edition. The MIT Press. Chapter 1.</a:t>
            </a:r>
          </a:p>
          <a:p>
            <a:r>
              <a:rPr lang="en-US" sz="4000" dirty="0"/>
              <a:t>S. Sridhar. 2015. Design and Analysis of Algorithms, 1/e. Oxford University Press. India. </a:t>
            </a:r>
            <a:r>
              <a:rPr lang="fr-FR" sz="4000" dirty="0" err="1"/>
              <a:t>Chapter</a:t>
            </a:r>
            <a:r>
              <a:rPr lang="fr-FR" sz="4000" dirty="0"/>
              <a:t> 1</a:t>
            </a:r>
            <a:endParaRPr lang="id-ID" sz="4000" dirty="0"/>
          </a:p>
          <a:p>
            <a:endParaRPr lang="en-US" dirty="0"/>
          </a:p>
        </p:txBody>
      </p:sp>
    </p:spTree>
    <p:extLst>
      <p:ext uri="{BB962C8B-B14F-4D97-AF65-F5344CB8AC3E}">
        <p14:creationId xmlns:p14="http://schemas.microsoft.com/office/powerpoint/2010/main" val="270452774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2A099-486C-E577-CF3F-8E71B3FF8423}"/>
              </a:ext>
            </a:extLst>
          </p:cNvPr>
          <p:cNvSpPr>
            <a:spLocks noGrp="1"/>
          </p:cNvSpPr>
          <p:nvPr>
            <p:ph type="title"/>
          </p:nvPr>
        </p:nvSpPr>
        <p:spPr/>
        <p:txBody>
          <a:bodyPr>
            <a:normAutofit fontScale="90000"/>
          </a:bodyPr>
          <a:lstStyle/>
          <a:p>
            <a:r>
              <a:rPr lang="en-US" dirty="0"/>
              <a:t>Learning outcomes</a:t>
            </a:r>
          </a:p>
        </p:txBody>
      </p:sp>
      <p:sp>
        <p:nvSpPr>
          <p:cNvPr id="3" name="Text Placeholder 2">
            <a:extLst>
              <a:ext uri="{FF2B5EF4-FFF2-40B4-BE49-F238E27FC236}">
                <a16:creationId xmlns:a16="http://schemas.microsoft.com/office/drawing/2014/main" id="{BC5EC1B4-0DA6-8E99-E721-1C81D46DB1B8}"/>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E6D0C040-325D-C8B2-5C75-121C0DEB8B4B}"/>
              </a:ext>
            </a:extLst>
          </p:cNvPr>
          <p:cNvSpPr>
            <a:spLocks noGrp="1"/>
          </p:cNvSpPr>
          <p:nvPr>
            <p:ph sz="quarter" idx="11"/>
          </p:nvPr>
        </p:nvSpPr>
        <p:spPr/>
        <p:txBody>
          <a:bodyPr>
            <a:normAutofit/>
          </a:bodyPr>
          <a:lstStyle/>
          <a:p>
            <a:r>
              <a:rPr lang="en-US" sz="4000" b="1" dirty="0"/>
              <a:t>LO 1: Explain fundamental concept of analysis algorithms</a:t>
            </a:r>
          </a:p>
          <a:p>
            <a:r>
              <a:rPr lang="en-US" sz="4000" b="1" dirty="0"/>
              <a:t>LO 2: Apply algorithm techniques and methods</a:t>
            </a:r>
          </a:p>
          <a:p>
            <a:r>
              <a:rPr lang="en-US" sz="4000" b="1" dirty="0"/>
              <a:t>LO 3: Solve a problem using specific algorithm. </a:t>
            </a:r>
          </a:p>
          <a:p>
            <a:r>
              <a:rPr lang="en-US" sz="4000" b="1" dirty="0"/>
              <a:t>LO 4: Compare several algorithm design methods</a:t>
            </a:r>
          </a:p>
          <a:p>
            <a:endParaRPr lang="en-US" sz="4000" b="1" dirty="0"/>
          </a:p>
          <a:p>
            <a:endParaRPr lang="en-US" sz="4000" b="1" dirty="0"/>
          </a:p>
        </p:txBody>
      </p:sp>
    </p:spTree>
    <p:extLst>
      <p:ext uri="{BB962C8B-B14F-4D97-AF65-F5344CB8AC3E}">
        <p14:creationId xmlns:p14="http://schemas.microsoft.com/office/powerpoint/2010/main" val="359001378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19A05A5-95E8-3650-1A08-2BEC267CC6F6}"/>
              </a:ext>
            </a:extLst>
          </p:cNvPr>
          <p:cNvSpPr>
            <a:spLocks noGrp="1"/>
          </p:cNvSpPr>
          <p:nvPr>
            <p:ph type="body" sz="quarter" idx="1"/>
          </p:nvPr>
        </p:nvSpPr>
        <p:spPr/>
        <p:txBody>
          <a:bodyPr/>
          <a:lstStyle/>
          <a:p>
            <a:r>
              <a:rPr lang="en-US" cap="none" dirty="0"/>
              <a:t>The Role Of Algorithms In Programming</a:t>
            </a:r>
            <a:endParaRPr lang="en-US" dirty="0"/>
          </a:p>
        </p:txBody>
      </p:sp>
      <p:sp>
        <p:nvSpPr>
          <p:cNvPr id="5" name="Title 4">
            <a:extLst>
              <a:ext uri="{FF2B5EF4-FFF2-40B4-BE49-F238E27FC236}">
                <a16:creationId xmlns:a16="http://schemas.microsoft.com/office/drawing/2014/main" id="{01DB4F1F-BBE4-D8DD-07CE-323E6B80B095}"/>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F729075E-F5CE-8173-6979-ECEF28B9D32D}"/>
              </a:ext>
            </a:extLst>
          </p:cNvPr>
          <p:cNvSpPr>
            <a:spLocks noGrp="1"/>
          </p:cNvSpPr>
          <p:nvPr>
            <p:ph type="body" sz="quarter" idx="10"/>
          </p:nvPr>
        </p:nvSpPr>
        <p:spPr/>
        <p:txBody>
          <a:bodyPr>
            <a:normAutofit lnSpcReduction="10000"/>
          </a:bodyPr>
          <a:lstStyle/>
          <a:p>
            <a:r>
              <a:rPr lang="en-US" dirty="0"/>
              <a:t>September, 2023</a:t>
            </a:r>
          </a:p>
        </p:txBody>
      </p:sp>
    </p:spTree>
    <p:extLst>
      <p:ext uri="{BB962C8B-B14F-4D97-AF65-F5344CB8AC3E}">
        <p14:creationId xmlns:p14="http://schemas.microsoft.com/office/powerpoint/2010/main" val="35988027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8BCBA-51C8-B734-E28E-796132377484}"/>
              </a:ext>
            </a:extLst>
          </p:cNvPr>
          <p:cNvSpPr>
            <a:spLocks noGrp="1"/>
          </p:cNvSpPr>
          <p:nvPr>
            <p:ph type="title"/>
          </p:nvPr>
        </p:nvSpPr>
        <p:spPr/>
        <p:txBody>
          <a:bodyPr>
            <a:normAutofit fontScale="90000"/>
          </a:bodyPr>
          <a:lstStyle/>
          <a:p>
            <a:r>
              <a:rPr lang="en-US" dirty="0"/>
              <a:t>Evaluation</a:t>
            </a:r>
          </a:p>
        </p:txBody>
      </p:sp>
      <p:sp>
        <p:nvSpPr>
          <p:cNvPr id="3" name="Text Placeholder 2">
            <a:extLst>
              <a:ext uri="{FF2B5EF4-FFF2-40B4-BE49-F238E27FC236}">
                <a16:creationId xmlns:a16="http://schemas.microsoft.com/office/drawing/2014/main" id="{6BCE236E-A7DF-7001-4291-DD1690D5DE55}"/>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6AF481B-1480-FE79-C801-E79DDA220A69}"/>
              </a:ext>
            </a:extLst>
          </p:cNvPr>
          <p:cNvSpPr>
            <a:spLocks noGrp="1"/>
          </p:cNvSpPr>
          <p:nvPr>
            <p:ph type="body" sz="quarter" idx="11"/>
          </p:nvPr>
        </p:nvSpPr>
        <p:spPr/>
        <p:txBody>
          <a:bodyPr>
            <a:normAutofit/>
          </a:bodyPr>
          <a:lstStyle/>
          <a:p>
            <a:pPr marL="571500" indent="-571500">
              <a:lnSpc>
                <a:spcPct val="120000"/>
              </a:lnSpc>
              <a:spcBef>
                <a:spcPts val="0"/>
              </a:spcBef>
              <a:buFont typeface="Arial" panose="020B0604020202020204" pitchFamily="34" charset="0"/>
              <a:buChar char="•"/>
            </a:pPr>
            <a:r>
              <a:rPr lang="id-ID" sz="4000" dirty="0" err="1"/>
              <a:t>Assignment</a:t>
            </a:r>
            <a:r>
              <a:rPr lang="id-ID" sz="4000" dirty="0"/>
              <a:t> (Individual </a:t>
            </a:r>
            <a:r>
              <a:rPr lang="id-ID" sz="4000" dirty="0" err="1"/>
              <a:t>Assignment</a:t>
            </a:r>
            <a:r>
              <a:rPr lang="id-ID" sz="4000" dirty="0"/>
              <a:t>)	: 20%</a:t>
            </a:r>
          </a:p>
          <a:p>
            <a:pPr marL="571500" indent="-571500">
              <a:lnSpc>
                <a:spcPct val="120000"/>
              </a:lnSpc>
              <a:spcBef>
                <a:spcPts val="0"/>
              </a:spcBef>
              <a:buFont typeface="Arial" panose="020B0604020202020204" pitchFamily="34" charset="0"/>
              <a:buChar char="•"/>
            </a:pPr>
            <a:r>
              <a:rPr lang="id-ID" sz="4000" dirty="0"/>
              <a:t>Assurance </a:t>
            </a:r>
            <a:r>
              <a:rPr lang="id-ID" sz="4000" dirty="0" err="1"/>
              <a:t>of</a:t>
            </a:r>
            <a:r>
              <a:rPr lang="id-ID" sz="4000" dirty="0"/>
              <a:t> </a:t>
            </a:r>
            <a:r>
              <a:rPr lang="id-ID" sz="4000" dirty="0" err="1"/>
              <a:t>Learning</a:t>
            </a:r>
            <a:r>
              <a:rPr lang="id-ID" dirty="0"/>
              <a:t> (</a:t>
            </a:r>
            <a:r>
              <a:rPr lang="id-ID" dirty="0" err="1"/>
              <a:t>AoL</a:t>
            </a:r>
            <a:r>
              <a:rPr lang="id-ID" dirty="0"/>
              <a:t>)</a:t>
            </a:r>
            <a:r>
              <a:rPr lang="id-ID" sz="4000" dirty="0"/>
              <a:t> 		: 20%</a:t>
            </a:r>
          </a:p>
          <a:p>
            <a:pPr marL="571500" indent="-571500">
              <a:lnSpc>
                <a:spcPct val="120000"/>
              </a:lnSpc>
              <a:spcBef>
                <a:spcPts val="0"/>
              </a:spcBef>
              <a:buFont typeface="Arial" panose="020B0604020202020204" pitchFamily="34" charset="0"/>
              <a:buChar char="•"/>
            </a:pPr>
            <a:r>
              <a:rPr lang="id-ID" sz="4000" dirty="0" err="1"/>
              <a:t>Mid</a:t>
            </a:r>
            <a:r>
              <a:rPr lang="id-ID" sz="4000" dirty="0"/>
              <a:t> </a:t>
            </a:r>
            <a:r>
              <a:rPr lang="id-ID" sz="4000" dirty="0" err="1"/>
              <a:t>Exam</a:t>
            </a:r>
            <a:r>
              <a:rPr lang="id-ID" sz="4000" dirty="0"/>
              <a:t>			: 30%</a:t>
            </a:r>
          </a:p>
          <a:p>
            <a:pPr marL="571500" indent="-571500">
              <a:lnSpc>
                <a:spcPct val="120000"/>
              </a:lnSpc>
              <a:spcBef>
                <a:spcPts val="0"/>
              </a:spcBef>
              <a:buFont typeface="Arial" panose="020B0604020202020204" pitchFamily="34" charset="0"/>
              <a:buChar char="•"/>
            </a:pPr>
            <a:r>
              <a:rPr lang="id-ID" sz="4000" dirty="0"/>
              <a:t>Final </a:t>
            </a:r>
            <a:r>
              <a:rPr lang="id-ID" sz="4000" dirty="0" err="1"/>
              <a:t>Exam</a:t>
            </a:r>
            <a:r>
              <a:rPr lang="id-ID" sz="4000" dirty="0"/>
              <a:t> 			: 30%</a:t>
            </a:r>
          </a:p>
          <a:p>
            <a:pPr marL="571500" indent="-571500">
              <a:lnSpc>
                <a:spcPct val="120000"/>
              </a:lnSpc>
              <a:spcBef>
                <a:spcPts val="0"/>
              </a:spcBef>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A5251EAC-EE6B-1027-B2F1-54B2B695D63F}"/>
              </a:ext>
            </a:extLst>
          </p:cNvPr>
          <p:cNvSpPr>
            <a:spLocks noGrp="1"/>
          </p:cNvSpPr>
          <p:nvPr>
            <p:ph type="body" sz="quarter" idx="16"/>
          </p:nvPr>
        </p:nvSpPr>
        <p:spPr/>
        <p:txBody>
          <a:bodyPr/>
          <a:lstStyle/>
          <a:p>
            <a:r>
              <a:rPr lang="id-ID" sz="3600" dirty="0"/>
              <a:t>For </a:t>
            </a:r>
            <a:r>
              <a:rPr lang="id-ID" sz="3600" dirty="0" err="1"/>
              <a:t>AoL</a:t>
            </a:r>
            <a:r>
              <a:rPr lang="id-ID" sz="3600" dirty="0"/>
              <a:t>, </a:t>
            </a:r>
            <a:r>
              <a:rPr lang="id-ID" sz="3600" dirty="0" err="1"/>
              <a:t>students</a:t>
            </a:r>
            <a:r>
              <a:rPr lang="id-ID" sz="3600" dirty="0"/>
              <a:t> </a:t>
            </a:r>
            <a:r>
              <a:rPr lang="id-ID" sz="3600" dirty="0" err="1"/>
              <a:t>have</a:t>
            </a:r>
            <a:r>
              <a:rPr lang="id-ID" sz="3600" dirty="0"/>
              <a:t> </a:t>
            </a:r>
            <a:r>
              <a:rPr lang="id-ID" sz="3600" dirty="0" err="1"/>
              <a:t>to</a:t>
            </a:r>
            <a:r>
              <a:rPr lang="id-ID" sz="3600" dirty="0"/>
              <a:t> </a:t>
            </a:r>
            <a:r>
              <a:rPr lang="id-ID" dirty="0" err="1"/>
              <a:t>p</a:t>
            </a:r>
            <a:r>
              <a:rPr lang="id-ID" sz="3600" dirty="0" err="1"/>
              <a:t>articipate</a:t>
            </a:r>
            <a:r>
              <a:rPr lang="id-ID" sz="3600" dirty="0"/>
              <a:t> in </a:t>
            </a:r>
            <a:r>
              <a:rPr lang="id-ID" sz="3600" b="1" dirty="0"/>
              <a:t>INC (Indonesia National </a:t>
            </a:r>
            <a:r>
              <a:rPr lang="id-ID" sz="3600" b="1" dirty="0" err="1"/>
              <a:t>Contest</a:t>
            </a:r>
            <a:r>
              <a:rPr lang="id-ID" sz="3600" b="1" dirty="0"/>
              <a:t>)</a:t>
            </a:r>
            <a:endParaRPr lang="en-US" dirty="0"/>
          </a:p>
        </p:txBody>
      </p:sp>
    </p:spTree>
    <p:extLst>
      <p:ext uri="{BB962C8B-B14F-4D97-AF65-F5344CB8AC3E}">
        <p14:creationId xmlns:p14="http://schemas.microsoft.com/office/powerpoint/2010/main" val="420039342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D93D6-3262-158D-9754-97FE1A7FD995}"/>
              </a:ext>
            </a:extLst>
          </p:cNvPr>
          <p:cNvSpPr>
            <a:spLocks noGrp="1"/>
          </p:cNvSpPr>
          <p:nvPr>
            <p:ph type="title"/>
          </p:nvPr>
        </p:nvSpPr>
        <p:spPr/>
        <p:txBody>
          <a:bodyPr>
            <a:normAutofit fontScale="90000"/>
          </a:bodyPr>
          <a:lstStyle/>
          <a:p>
            <a:r>
              <a:rPr lang="en-US" dirty="0"/>
              <a:t>Indonesia National Contest</a:t>
            </a:r>
          </a:p>
        </p:txBody>
      </p:sp>
      <p:sp>
        <p:nvSpPr>
          <p:cNvPr id="3" name="Text Placeholder 2">
            <a:extLst>
              <a:ext uri="{FF2B5EF4-FFF2-40B4-BE49-F238E27FC236}">
                <a16:creationId xmlns:a16="http://schemas.microsoft.com/office/drawing/2014/main" id="{93BCCE96-1480-264F-51C9-745FC43C2E0D}"/>
              </a:ext>
            </a:extLst>
          </p:cNvPr>
          <p:cNvSpPr>
            <a:spLocks noGrp="1"/>
          </p:cNvSpPr>
          <p:nvPr>
            <p:ph type="body" sz="quarter" idx="10"/>
          </p:nvPr>
        </p:nvSpPr>
        <p:spPr/>
        <p:txBody>
          <a:bodyPr/>
          <a:lstStyle/>
          <a:p>
            <a:r>
              <a:rPr lang="en-US" dirty="0"/>
              <a:t>INC</a:t>
            </a:r>
          </a:p>
        </p:txBody>
      </p:sp>
      <p:sp>
        <p:nvSpPr>
          <p:cNvPr id="4" name="Content Placeholder 3">
            <a:extLst>
              <a:ext uri="{FF2B5EF4-FFF2-40B4-BE49-F238E27FC236}">
                <a16:creationId xmlns:a16="http://schemas.microsoft.com/office/drawing/2014/main" id="{7B67AA86-76AA-E610-5B67-4BD19C5B122E}"/>
              </a:ext>
            </a:extLst>
          </p:cNvPr>
          <p:cNvSpPr>
            <a:spLocks noGrp="1"/>
          </p:cNvSpPr>
          <p:nvPr>
            <p:ph sz="quarter" idx="11"/>
          </p:nvPr>
        </p:nvSpPr>
        <p:spPr>
          <a:xfrm>
            <a:off x="2167377" y="3810000"/>
            <a:ext cx="20108423" cy="7486272"/>
          </a:xfrm>
        </p:spPr>
        <p:txBody>
          <a:bodyPr>
            <a:noAutofit/>
          </a:bodyPr>
          <a:lstStyle/>
          <a:p>
            <a:pPr algn="just">
              <a:spcBef>
                <a:spcPts val="0"/>
              </a:spcBef>
            </a:pPr>
            <a:r>
              <a:rPr lang="id-ID" sz="4000" dirty="0"/>
              <a:t>Indonesia National </a:t>
            </a:r>
            <a:r>
              <a:rPr lang="id-ID" sz="4000" dirty="0" err="1"/>
              <a:t>Contest</a:t>
            </a:r>
            <a:r>
              <a:rPr lang="id-ID" sz="4000" dirty="0"/>
              <a:t> (INC) </a:t>
            </a:r>
            <a:r>
              <a:rPr lang="id-ID" sz="4000" dirty="0" err="1"/>
              <a:t>is</a:t>
            </a:r>
            <a:r>
              <a:rPr lang="id-ID" sz="4000" dirty="0"/>
              <a:t> </a:t>
            </a:r>
            <a:r>
              <a:rPr lang="id-ID" sz="4000" dirty="0" err="1"/>
              <a:t>programming</a:t>
            </a:r>
            <a:r>
              <a:rPr lang="id-ID" sz="4000" dirty="0"/>
              <a:t> </a:t>
            </a:r>
            <a:r>
              <a:rPr lang="id-ID" sz="4000" dirty="0" err="1"/>
              <a:t>contest</a:t>
            </a:r>
            <a:r>
              <a:rPr lang="id-ID" sz="4000" dirty="0"/>
              <a:t> </a:t>
            </a:r>
            <a:r>
              <a:rPr lang="id-ID" sz="4000" dirty="0" err="1"/>
              <a:t>for</a:t>
            </a:r>
            <a:r>
              <a:rPr lang="id-ID" sz="4000" dirty="0"/>
              <a:t> </a:t>
            </a:r>
            <a:r>
              <a:rPr lang="id-ID" sz="4000" dirty="0" err="1"/>
              <a:t>students</a:t>
            </a:r>
            <a:r>
              <a:rPr lang="id-ID" sz="4000" dirty="0"/>
              <a:t> </a:t>
            </a:r>
            <a:r>
              <a:rPr lang="id-ID" sz="4000" dirty="0" err="1"/>
              <a:t>from</a:t>
            </a:r>
            <a:r>
              <a:rPr lang="id-ID" sz="4000" dirty="0"/>
              <a:t> </a:t>
            </a:r>
            <a:r>
              <a:rPr lang="id-ID" sz="4000" dirty="0" err="1"/>
              <a:t>universities</a:t>
            </a:r>
            <a:r>
              <a:rPr lang="id-ID" sz="4000" dirty="0"/>
              <a:t> in Indonesia. INC </a:t>
            </a:r>
            <a:r>
              <a:rPr lang="id-ID" sz="4000" dirty="0" err="1"/>
              <a:t>is</a:t>
            </a:r>
            <a:r>
              <a:rPr lang="id-ID" sz="4000" dirty="0"/>
              <a:t> </a:t>
            </a:r>
            <a:r>
              <a:rPr lang="id-ID" sz="4000" dirty="0" err="1"/>
              <a:t>preparation</a:t>
            </a:r>
            <a:r>
              <a:rPr lang="id-ID" sz="4000" dirty="0"/>
              <a:t> </a:t>
            </a:r>
            <a:r>
              <a:rPr lang="id-ID" sz="4000" dirty="0" err="1"/>
              <a:t>contest</a:t>
            </a:r>
            <a:r>
              <a:rPr lang="id-ID" sz="4000" dirty="0"/>
              <a:t> </a:t>
            </a:r>
            <a:r>
              <a:rPr lang="id-ID" sz="4000" dirty="0" err="1"/>
              <a:t>to</a:t>
            </a:r>
            <a:r>
              <a:rPr lang="id-ID" sz="4000" dirty="0"/>
              <a:t> </a:t>
            </a:r>
            <a:r>
              <a:rPr lang="id-ID" sz="4000" dirty="0" err="1"/>
              <a:t>participate</a:t>
            </a:r>
            <a:r>
              <a:rPr lang="id-ID" sz="4000" dirty="0"/>
              <a:t> in </a:t>
            </a:r>
            <a:r>
              <a:rPr lang="en-US" sz="4000" dirty="0"/>
              <a:t>International Collegiate Programming Contest</a:t>
            </a:r>
            <a:r>
              <a:rPr lang="id-ID" sz="4000" dirty="0"/>
              <a:t> (ICPC).</a:t>
            </a:r>
          </a:p>
          <a:p>
            <a:pPr algn="just">
              <a:spcBef>
                <a:spcPts val="0"/>
              </a:spcBef>
            </a:pPr>
            <a:endParaRPr lang="id-ID" sz="4000" dirty="0"/>
          </a:p>
          <a:p>
            <a:pPr algn="just">
              <a:spcBef>
                <a:spcPts val="0"/>
              </a:spcBef>
            </a:pPr>
            <a:r>
              <a:rPr lang="id-ID" sz="4000" dirty="0" err="1"/>
              <a:t>Every</a:t>
            </a:r>
            <a:r>
              <a:rPr lang="id-ID" sz="4000" dirty="0"/>
              <a:t> 3rd semester </a:t>
            </a:r>
            <a:r>
              <a:rPr lang="id-ID" sz="4000" dirty="0" err="1"/>
              <a:t>students</a:t>
            </a:r>
            <a:r>
              <a:rPr lang="id-ID" sz="4000" dirty="0"/>
              <a:t> </a:t>
            </a:r>
            <a:r>
              <a:rPr lang="id-ID" sz="4000" dirty="0" err="1"/>
              <a:t>majoring</a:t>
            </a:r>
            <a:r>
              <a:rPr lang="id-ID" sz="4000" dirty="0"/>
              <a:t> </a:t>
            </a:r>
            <a:r>
              <a:rPr lang="id-ID" sz="4000" dirty="0" err="1"/>
              <a:t>computer</a:t>
            </a:r>
            <a:r>
              <a:rPr lang="id-ID" sz="4000" dirty="0"/>
              <a:t> </a:t>
            </a:r>
            <a:r>
              <a:rPr lang="id-ID" sz="4000" dirty="0" err="1"/>
              <a:t>science</a:t>
            </a:r>
            <a:r>
              <a:rPr lang="id-ID" sz="4000" dirty="0"/>
              <a:t> BINUS </a:t>
            </a:r>
            <a:r>
              <a:rPr lang="id-ID" sz="4000" dirty="0" err="1"/>
              <a:t>University</a:t>
            </a:r>
            <a:r>
              <a:rPr lang="id-ID" sz="4000" dirty="0"/>
              <a:t> </a:t>
            </a:r>
            <a:r>
              <a:rPr lang="id-ID" sz="4000" b="1" dirty="0"/>
              <a:t>MUST </a:t>
            </a:r>
            <a:r>
              <a:rPr lang="id-ID" sz="4000" dirty="0" err="1"/>
              <a:t>participate</a:t>
            </a:r>
            <a:r>
              <a:rPr lang="id-ID" sz="4000" dirty="0"/>
              <a:t> in </a:t>
            </a:r>
            <a:r>
              <a:rPr lang="id-ID" sz="4000" dirty="0" err="1"/>
              <a:t>this</a:t>
            </a:r>
            <a:r>
              <a:rPr lang="id-ID" sz="4000" dirty="0"/>
              <a:t> </a:t>
            </a:r>
            <a:r>
              <a:rPr lang="id-ID" sz="4000" dirty="0" err="1"/>
              <a:t>contest</a:t>
            </a:r>
            <a:r>
              <a:rPr lang="id-ID" sz="4000" dirty="0"/>
              <a:t> (INC). </a:t>
            </a:r>
            <a:r>
              <a:rPr lang="id-ID" sz="4000" dirty="0" err="1"/>
              <a:t>Participant</a:t>
            </a:r>
            <a:r>
              <a:rPr lang="id-ID" sz="4000" dirty="0"/>
              <a:t> in </a:t>
            </a:r>
            <a:r>
              <a:rPr lang="id-ID" sz="4000" dirty="0" err="1"/>
              <a:t>this</a:t>
            </a:r>
            <a:r>
              <a:rPr lang="id-ID" sz="4000" dirty="0"/>
              <a:t> </a:t>
            </a:r>
            <a:r>
              <a:rPr lang="id-ID" sz="4000" dirty="0" err="1"/>
              <a:t>contest</a:t>
            </a:r>
            <a:r>
              <a:rPr lang="id-ID" sz="4000" dirty="0"/>
              <a:t> </a:t>
            </a:r>
            <a:r>
              <a:rPr lang="id-ID" sz="4000" dirty="0" err="1"/>
              <a:t>will</a:t>
            </a:r>
            <a:r>
              <a:rPr lang="id-ID" sz="4000" dirty="0"/>
              <a:t> </a:t>
            </a:r>
            <a:r>
              <a:rPr lang="id-ID" sz="4000" dirty="0" err="1"/>
              <a:t>get</a:t>
            </a:r>
            <a:r>
              <a:rPr lang="id-ID" sz="4000" dirty="0"/>
              <a:t> </a:t>
            </a:r>
            <a:r>
              <a:rPr lang="id-ID" sz="4000" dirty="0" err="1"/>
              <a:t>assignment</a:t>
            </a:r>
            <a:r>
              <a:rPr lang="id-ID" sz="4000" dirty="0"/>
              <a:t> </a:t>
            </a:r>
            <a:r>
              <a:rPr lang="id-ID" sz="4000" dirty="0" err="1"/>
              <a:t>score</a:t>
            </a:r>
            <a:r>
              <a:rPr lang="id-ID" sz="4000" dirty="0"/>
              <a:t> in </a:t>
            </a:r>
            <a:r>
              <a:rPr lang="id-ID" sz="4000" dirty="0" err="1"/>
              <a:t>this</a:t>
            </a:r>
            <a:r>
              <a:rPr lang="id-ID" sz="4000" dirty="0"/>
              <a:t> </a:t>
            </a:r>
            <a:r>
              <a:rPr lang="id-ID" sz="4000" dirty="0" err="1"/>
              <a:t>course</a:t>
            </a:r>
            <a:r>
              <a:rPr lang="id-ID" sz="4000" dirty="0"/>
              <a:t> (</a:t>
            </a:r>
            <a:r>
              <a:rPr lang="en-US" sz="4000" dirty="0"/>
              <a:t>COMP6049</a:t>
            </a:r>
            <a:r>
              <a:rPr lang="id-ID" sz="4000" dirty="0"/>
              <a:t>- </a:t>
            </a:r>
            <a:r>
              <a:rPr lang="id-ID" sz="4000" dirty="0" err="1"/>
              <a:t>Algorithm</a:t>
            </a:r>
            <a:r>
              <a:rPr lang="id-ID" sz="4000" dirty="0"/>
              <a:t> Design &amp; </a:t>
            </a:r>
            <a:r>
              <a:rPr lang="id-ID" sz="4000" dirty="0" err="1"/>
              <a:t>Analysis</a:t>
            </a:r>
            <a:r>
              <a:rPr lang="id-ID" sz="4000" dirty="0"/>
              <a:t>).</a:t>
            </a:r>
          </a:p>
          <a:p>
            <a:pPr>
              <a:spcBef>
                <a:spcPts val="0"/>
              </a:spcBef>
            </a:pPr>
            <a:endParaRPr lang="en-US" sz="4000" dirty="0"/>
          </a:p>
        </p:txBody>
      </p:sp>
    </p:spTree>
    <p:extLst>
      <p:ext uri="{BB962C8B-B14F-4D97-AF65-F5344CB8AC3E}">
        <p14:creationId xmlns:p14="http://schemas.microsoft.com/office/powerpoint/2010/main" val="150311475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D93D6-3262-158D-9754-97FE1A7FD995}"/>
              </a:ext>
            </a:extLst>
          </p:cNvPr>
          <p:cNvSpPr>
            <a:spLocks noGrp="1"/>
          </p:cNvSpPr>
          <p:nvPr>
            <p:ph type="title"/>
          </p:nvPr>
        </p:nvSpPr>
        <p:spPr/>
        <p:txBody>
          <a:bodyPr>
            <a:normAutofit fontScale="90000"/>
          </a:bodyPr>
          <a:lstStyle/>
          <a:p>
            <a:r>
              <a:rPr lang="en-US" dirty="0"/>
              <a:t>Indonesia National Contest</a:t>
            </a:r>
          </a:p>
        </p:txBody>
      </p:sp>
      <p:sp>
        <p:nvSpPr>
          <p:cNvPr id="3" name="Text Placeholder 2">
            <a:extLst>
              <a:ext uri="{FF2B5EF4-FFF2-40B4-BE49-F238E27FC236}">
                <a16:creationId xmlns:a16="http://schemas.microsoft.com/office/drawing/2014/main" id="{93BCCE96-1480-264F-51C9-745FC43C2E0D}"/>
              </a:ext>
            </a:extLst>
          </p:cNvPr>
          <p:cNvSpPr>
            <a:spLocks noGrp="1"/>
          </p:cNvSpPr>
          <p:nvPr>
            <p:ph type="body" sz="quarter" idx="10"/>
          </p:nvPr>
        </p:nvSpPr>
        <p:spPr/>
        <p:txBody>
          <a:bodyPr/>
          <a:lstStyle/>
          <a:p>
            <a:r>
              <a:rPr lang="en-US" dirty="0"/>
              <a:t>INC</a:t>
            </a:r>
          </a:p>
        </p:txBody>
      </p:sp>
      <p:sp>
        <p:nvSpPr>
          <p:cNvPr id="4" name="Content Placeholder 3">
            <a:extLst>
              <a:ext uri="{FF2B5EF4-FFF2-40B4-BE49-F238E27FC236}">
                <a16:creationId xmlns:a16="http://schemas.microsoft.com/office/drawing/2014/main" id="{7B67AA86-76AA-E610-5B67-4BD19C5B122E}"/>
              </a:ext>
            </a:extLst>
          </p:cNvPr>
          <p:cNvSpPr>
            <a:spLocks noGrp="1"/>
          </p:cNvSpPr>
          <p:nvPr>
            <p:ph sz="quarter" idx="11"/>
          </p:nvPr>
        </p:nvSpPr>
        <p:spPr>
          <a:xfrm>
            <a:off x="2167377" y="3260663"/>
            <a:ext cx="20235423" cy="8905937"/>
          </a:xfrm>
        </p:spPr>
        <p:txBody>
          <a:bodyPr>
            <a:noAutofit/>
          </a:bodyPr>
          <a:lstStyle/>
          <a:p>
            <a:pPr algn="just"/>
            <a:r>
              <a:rPr lang="en-US" sz="4000" dirty="0"/>
              <a:t>The ACM International Collegiate Programming Contest (ICPC) is a multitier, team-based, programming competition operating under the auspices of ACM and headquartered at Baylor University. The contest involves a global network of universities hosting regional competitions that advance teams to the ACM-ICPC World Finals. Participation has grown to several tens of thousands of the finest students and faculty in computing disciplines at almost 2,000 universities from over 80 countries on six continents. The contest fosters creativity, teamwork, and innovation in building new software programs, and enables students to test their ability to perform under pressure. Quite simply, it is the oldest, largest, and most prestigious programming contest in the world.</a:t>
            </a:r>
            <a:endParaRPr lang="id-ID" sz="4000" dirty="0"/>
          </a:p>
          <a:p>
            <a:pPr algn="just"/>
            <a:r>
              <a:rPr lang="en-US" sz="4000" dirty="0"/>
              <a:t>The contest will cover problem solving algorithm. Teams will be presented with set of problems that should be solved to meet the judges. solutions using C/C++/Java programming language. </a:t>
            </a:r>
            <a:endParaRPr lang="id-ID" sz="4000" dirty="0"/>
          </a:p>
        </p:txBody>
      </p:sp>
    </p:spTree>
    <p:extLst>
      <p:ext uri="{BB962C8B-B14F-4D97-AF65-F5344CB8AC3E}">
        <p14:creationId xmlns:p14="http://schemas.microsoft.com/office/powerpoint/2010/main" val="140079442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D93D6-3262-158D-9754-97FE1A7FD995}"/>
              </a:ext>
            </a:extLst>
          </p:cNvPr>
          <p:cNvSpPr>
            <a:spLocks noGrp="1"/>
          </p:cNvSpPr>
          <p:nvPr>
            <p:ph type="title"/>
          </p:nvPr>
        </p:nvSpPr>
        <p:spPr/>
        <p:txBody>
          <a:bodyPr>
            <a:normAutofit fontScale="90000"/>
          </a:bodyPr>
          <a:lstStyle/>
          <a:p>
            <a:r>
              <a:rPr lang="en-US" dirty="0"/>
              <a:t>Information &amp; Registration</a:t>
            </a:r>
          </a:p>
        </p:txBody>
      </p:sp>
      <p:sp>
        <p:nvSpPr>
          <p:cNvPr id="3" name="Text Placeholder 2">
            <a:extLst>
              <a:ext uri="{FF2B5EF4-FFF2-40B4-BE49-F238E27FC236}">
                <a16:creationId xmlns:a16="http://schemas.microsoft.com/office/drawing/2014/main" id="{93BCCE96-1480-264F-51C9-745FC43C2E0D}"/>
              </a:ext>
            </a:extLst>
          </p:cNvPr>
          <p:cNvSpPr>
            <a:spLocks noGrp="1"/>
          </p:cNvSpPr>
          <p:nvPr>
            <p:ph type="body" sz="quarter" idx="10"/>
          </p:nvPr>
        </p:nvSpPr>
        <p:spPr/>
        <p:txBody>
          <a:bodyPr/>
          <a:lstStyle/>
          <a:p>
            <a:r>
              <a:rPr lang="en-US" dirty="0"/>
              <a:t>For INC/ICPC</a:t>
            </a:r>
          </a:p>
        </p:txBody>
      </p:sp>
      <p:sp>
        <p:nvSpPr>
          <p:cNvPr id="4" name="Content Placeholder 3">
            <a:extLst>
              <a:ext uri="{FF2B5EF4-FFF2-40B4-BE49-F238E27FC236}">
                <a16:creationId xmlns:a16="http://schemas.microsoft.com/office/drawing/2014/main" id="{7B67AA86-76AA-E610-5B67-4BD19C5B122E}"/>
              </a:ext>
            </a:extLst>
          </p:cNvPr>
          <p:cNvSpPr>
            <a:spLocks noGrp="1"/>
          </p:cNvSpPr>
          <p:nvPr>
            <p:ph sz="quarter" idx="11"/>
          </p:nvPr>
        </p:nvSpPr>
        <p:spPr>
          <a:xfrm>
            <a:off x="2167377" y="3810000"/>
            <a:ext cx="20235423" cy="8356600"/>
          </a:xfrm>
        </p:spPr>
        <p:txBody>
          <a:bodyPr>
            <a:normAutofit fontScale="92500" lnSpcReduction="10000"/>
          </a:bodyPr>
          <a:lstStyle/>
          <a:p>
            <a:pPr>
              <a:spcBef>
                <a:spcPts val="0"/>
              </a:spcBef>
            </a:pPr>
            <a:r>
              <a:rPr lang="id-ID" sz="4000" dirty="0"/>
              <a:t>More </a:t>
            </a:r>
            <a:r>
              <a:rPr lang="id-ID" sz="4000" dirty="0" err="1"/>
              <a:t>information</a:t>
            </a:r>
            <a:r>
              <a:rPr lang="id-ID" sz="4000" dirty="0"/>
              <a:t> </a:t>
            </a:r>
            <a:r>
              <a:rPr lang="id-ID" sz="4000" dirty="0" err="1"/>
              <a:t>about</a:t>
            </a:r>
            <a:r>
              <a:rPr lang="id-ID" sz="4000" dirty="0"/>
              <a:t> INC/ICPC </a:t>
            </a:r>
            <a:r>
              <a:rPr lang="id-ID" sz="4000" dirty="0" err="1"/>
              <a:t>can</a:t>
            </a:r>
            <a:r>
              <a:rPr lang="id-ID" sz="4000" dirty="0"/>
              <a:t> </a:t>
            </a:r>
            <a:r>
              <a:rPr lang="id-ID" sz="4000" dirty="0" err="1"/>
              <a:t>be</a:t>
            </a:r>
            <a:r>
              <a:rPr lang="id-ID" sz="4000" dirty="0"/>
              <a:t> </a:t>
            </a:r>
            <a:r>
              <a:rPr lang="id-ID" sz="4000" dirty="0" err="1"/>
              <a:t>accessed</a:t>
            </a:r>
            <a:r>
              <a:rPr lang="id-ID" sz="4000" dirty="0"/>
              <a:t> in </a:t>
            </a:r>
            <a:r>
              <a:rPr lang="id-ID" sz="4000" dirty="0" err="1"/>
              <a:t>this</a:t>
            </a:r>
            <a:r>
              <a:rPr lang="id-ID" sz="4000" dirty="0"/>
              <a:t> </a:t>
            </a:r>
            <a:r>
              <a:rPr lang="id-ID" sz="4000" dirty="0" err="1"/>
              <a:t>link</a:t>
            </a:r>
            <a:r>
              <a:rPr lang="id-ID" sz="4000" dirty="0"/>
              <a:t> :</a:t>
            </a:r>
            <a:br>
              <a:rPr lang="id-ID" sz="4000" dirty="0"/>
            </a:br>
            <a:r>
              <a:rPr lang="id-ID" sz="4000" dirty="0">
                <a:hlinkClick r:id="rId2"/>
              </a:rPr>
              <a:t>http://competition.binus.ac.id/portal/</a:t>
            </a:r>
            <a:endParaRPr lang="id-ID" sz="4000" dirty="0"/>
          </a:p>
          <a:p>
            <a:pPr>
              <a:spcBef>
                <a:spcPts val="0"/>
              </a:spcBef>
            </a:pPr>
            <a:endParaRPr lang="id-ID" sz="4000" dirty="0"/>
          </a:p>
          <a:p>
            <a:pPr>
              <a:spcBef>
                <a:spcPts val="0"/>
              </a:spcBef>
            </a:pPr>
            <a:r>
              <a:rPr lang="id-ID" sz="4000" b="1" dirty="0"/>
              <a:t>For LEARNING RESOURCES</a:t>
            </a:r>
          </a:p>
          <a:p>
            <a:pPr>
              <a:spcBef>
                <a:spcPts val="0"/>
              </a:spcBef>
            </a:pPr>
            <a:r>
              <a:rPr lang="id-ID" sz="4000" dirty="0">
                <a:hlinkClick r:id="rId3"/>
              </a:rPr>
              <a:t>https://tlx.toki.id/courses/basic</a:t>
            </a:r>
            <a:r>
              <a:rPr lang="id-ID" sz="4000" dirty="0"/>
              <a:t> (</a:t>
            </a:r>
            <a:r>
              <a:rPr lang="id-ID" sz="4000" dirty="0" err="1"/>
              <a:t>for</a:t>
            </a:r>
            <a:r>
              <a:rPr lang="id-ID" sz="4000" dirty="0"/>
              <a:t> </a:t>
            </a:r>
            <a:r>
              <a:rPr lang="id-ID" sz="4000" dirty="0" err="1"/>
              <a:t>newcomers</a:t>
            </a:r>
            <a:r>
              <a:rPr lang="id-ID" sz="4000" dirty="0"/>
              <a:t> </a:t>
            </a:r>
            <a:r>
              <a:rPr lang="id-ID" sz="4000" dirty="0" err="1"/>
              <a:t>with</a:t>
            </a:r>
            <a:r>
              <a:rPr lang="id-ID" sz="4000" dirty="0"/>
              <a:t> </a:t>
            </a:r>
            <a:r>
              <a:rPr lang="id-ID" sz="4000" dirty="0" err="1"/>
              <a:t>no</a:t>
            </a:r>
            <a:r>
              <a:rPr lang="id-ID" sz="4000" dirty="0"/>
              <a:t> </a:t>
            </a:r>
            <a:r>
              <a:rPr lang="id-ID" sz="4000" dirty="0" err="1"/>
              <a:t>coding</a:t>
            </a:r>
            <a:r>
              <a:rPr lang="id-ID" sz="4000" dirty="0"/>
              <a:t> </a:t>
            </a:r>
            <a:r>
              <a:rPr lang="id-ID" sz="4000" dirty="0" err="1"/>
              <a:t>experience</a:t>
            </a:r>
            <a:r>
              <a:rPr lang="id-ID" sz="4000" dirty="0"/>
              <a:t>)</a:t>
            </a:r>
          </a:p>
          <a:p>
            <a:pPr>
              <a:spcBef>
                <a:spcPts val="0"/>
              </a:spcBef>
            </a:pPr>
            <a:r>
              <a:rPr lang="id-ID" sz="4000" dirty="0">
                <a:hlinkClick r:id="rId4"/>
              </a:rPr>
              <a:t>https://tlx.toki.id/courses/competitive</a:t>
            </a:r>
            <a:r>
              <a:rPr lang="id-ID" sz="4000" dirty="0"/>
              <a:t> </a:t>
            </a:r>
          </a:p>
          <a:p>
            <a:pPr>
              <a:spcBef>
                <a:spcPts val="0"/>
              </a:spcBef>
            </a:pPr>
            <a:r>
              <a:rPr lang="id-ID" sz="4000" dirty="0">
                <a:hlinkClick r:id="rId5"/>
              </a:rPr>
              <a:t>https://usaco.guide/</a:t>
            </a:r>
            <a:r>
              <a:rPr lang="id-ID" sz="4000" dirty="0"/>
              <a:t> </a:t>
            </a:r>
          </a:p>
          <a:p>
            <a:pPr>
              <a:spcBef>
                <a:spcPts val="0"/>
              </a:spcBef>
            </a:pPr>
            <a:r>
              <a:rPr lang="id-ID" sz="4000" dirty="0">
                <a:hlinkClick r:id="rId6"/>
              </a:rPr>
              <a:t>https://ksn.toki.id/data/pemrograman-kompetitif-dasar.pdf</a:t>
            </a:r>
            <a:r>
              <a:rPr lang="id-ID" sz="4000" dirty="0"/>
              <a:t> </a:t>
            </a:r>
          </a:p>
          <a:p>
            <a:pPr>
              <a:spcBef>
                <a:spcPts val="0"/>
              </a:spcBef>
            </a:pPr>
            <a:endParaRPr lang="id-ID" sz="4000" dirty="0"/>
          </a:p>
          <a:p>
            <a:pPr>
              <a:spcBef>
                <a:spcPts val="0"/>
              </a:spcBef>
            </a:pPr>
            <a:r>
              <a:rPr lang="id-ID" sz="4000" dirty="0"/>
              <a:t>For EXERCISE </a:t>
            </a:r>
            <a:r>
              <a:rPr lang="id-ID" sz="4000" dirty="0" err="1"/>
              <a:t>can</a:t>
            </a:r>
            <a:r>
              <a:rPr lang="id-ID" sz="4000" dirty="0"/>
              <a:t> </a:t>
            </a:r>
            <a:r>
              <a:rPr lang="id-ID" sz="4000" dirty="0" err="1"/>
              <a:t>be</a:t>
            </a:r>
            <a:r>
              <a:rPr lang="id-ID" sz="4000" dirty="0"/>
              <a:t> </a:t>
            </a:r>
            <a:r>
              <a:rPr lang="id-ID" sz="4000" dirty="0" err="1"/>
              <a:t>accessed</a:t>
            </a:r>
            <a:r>
              <a:rPr lang="id-ID" sz="4000" dirty="0"/>
              <a:t> in </a:t>
            </a:r>
            <a:r>
              <a:rPr lang="id-ID" sz="4000" dirty="0" err="1"/>
              <a:t>this</a:t>
            </a:r>
            <a:r>
              <a:rPr lang="id-ID" sz="4000" dirty="0"/>
              <a:t> </a:t>
            </a:r>
            <a:r>
              <a:rPr lang="id-ID" sz="4000" dirty="0" err="1"/>
              <a:t>link</a:t>
            </a:r>
            <a:r>
              <a:rPr lang="id-ID" sz="4000" dirty="0"/>
              <a:t>:</a:t>
            </a:r>
          </a:p>
          <a:p>
            <a:pPr>
              <a:spcBef>
                <a:spcPts val="0"/>
              </a:spcBef>
            </a:pPr>
            <a:r>
              <a:rPr lang="id-ID" sz="4000" dirty="0">
                <a:hlinkClick r:id="rId7"/>
              </a:rPr>
              <a:t>http://pandaoj.com</a:t>
            </a:r>
            <a:r>
              <a:rPr lang="id-ID" sz="4000" dirty="0"/>
              <a:t> </a:t>
            </a:r>
          </a:p>
          <a:p>
            <a:pPr>
              <a:spcBef>
                <a:spcPts val="0"/>
              </a:spcBef>
            </a:pPr>
            <a:r>
              <a:rPr lang="id-ID" sz="4000" dirty="0">
                <a:hlinkClick r:id="rId8"/>
              </a:rPr>
              <a:t>https://open.kattis.com/</a:t>
            </a:r>
            <a:r>
              <a:rPr lang="id-ID" sz="4000" dirty="0"/>
              <a:t> </a:t>
            </a:r>
          </a:p>
          <a:p>
            <a:pPr>
              <a:spcBef>
                <a:spcPts val="0"/>
              </a:spcBef>
            </a:pPr>
            <a:r>
              <a:rPr lang="id-ID" sz="4000" dirty="0">
                <a:hlinkClick r:id="rId9"/>
              </a:rPr>
              <a:t>https://codeforces.com/</a:t>
            </a:r>
            <a:r>
              <a:rPr lang="id-ID" sz="4000" dirty="0"/>
              <a:t> </a:t>
            </a:r>
          </a:p>
          <a:p>
            <a:pPr>
              <a:spcBef>
                <a:spcPts val="0"/>
              </a:spcBef>
            </a:pPr>
            <a:r>
              <a:rPr lang="id-ID" sz="4000" dirty="0">
                <a:hlinkClick r:id="rId10"/>
              </a:rPr>
              <a:t>https://atcoder.jp/</a:t>
            </a:r>
            <a:r>
              <a:rPr lang="id-ID" sz="4000" dirty="0"/>
              <a:t> </a:t>
            </a:r>
          </a:p>
          <a:p>
            <a:pPr>
              <a:spcBef>
                <a:spcPts val="0"/>
              </a:spcBef>
            </a:pPr>
            <a:r>
              <a:rPr lang="id-ID" sz="4000" dirty="0">
                <a:hlinkClick r:id="rId11"/>
              </a:rPr>
              <a:t>https://tlx.toki.id/contests</a:t>
            </a:r>
            <a:r>
              <a:rPr lang="id-ID" sz="4000" dirty="0"/>
              <a:t> </a:t>
            </a:r>
          </a:p>
          <a:p>
            <a:pPr>
              <a:spcBef>
                <a:spcPts val="0"/>
              </a:spcBef>
            </a:pPr>
            <a:r>
              <a:rPr lang="id-ID" sz="4000" dirty="0">
                <a:hlinkClick r:id="rId12"/>
              </a:rPr>
              <a:t>https://tlx.toki.id/problems/inc-2022</a:t>
            </a:r>
            <a:r>
              <a:rPr lang="id-ID" sz="4000" dirty="0"/>
              <a:t> </a:t>
            </a:r>
          </a:p>
          <a:p>
            <a:pPr>
              <a:spcBef>
                <a:spcPts val="0"/>
              </a:spcBef>
              <a:buFontTx/>
              <a:buNone/>
            </a:pPr>
            <a:endParaRPr lang="id-ID" sz="4000" dirty="0"/>
          </a:p>
          <a:p>
            <a:pPr>
              <a:spcBef>
                <a:spcPts val="0"/>
              </a:spcBef>
              <a:buFontTx/>
              <a:buNone/>
            </a:pPr>
            <a:endParaRPr lang="id-ID" sz="4000" dirty="0"/>
          </a:p>
        </p:txBody>
      </p:sp>
    </p:spTree>
    <p:extLst>
      <p:ext uri="{BB962C8B-B14F-4D97-AF65-F5344CB8AC3E}">
        <p14:creationId xmlns:p14="http://schemas.microsoft.com/office/powerpoint/2010/main" val="47435773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AEF6-3D06-95C4-8CC4-2021BE8626EB}"/>
              </a:ext>
            </a:extLst>
          </p:cNvPr>
          <p:cNvSpPr>
            <a:spLocks noGrp="1"/>
          </p:cNvSpPr>
          <p:nvPr>
            <p:ph type="title"/>
          </p:nvPr>
        </p:nvSpPr>
        <p:spPr/>
        <p:txBody>
          <a:bodyPr>
            <a:normAutofit fontScale="90000"/>
          </a:bodyPr>
          <a:lstStyle/>
          <a:p>
            <a:r>
              <a:rPr lang="en-US" dirty="0"/>
              <a:t>Outline Materials</a:t>
            </a:r>
          </a:p>
        </p:txBody>
      </p:sp>
      <p:sp>
        <p:nvSpPr>
          <p:cNvPr id="3" name="Text Placeholder 2">
            <a:extLst>
              <a:ext uri="{FF2B5EF4-FFF2-40B4-BE49-F238E27FC236}">
                <a16:creationId xmlns:a16="http://schemas.microsoft.com/office/drawing/2014/main" id="{D15B858E-1FFC-7556-AB3F-24E9101773F9}"/>
              </a:ext>
            </a:extLst>
          </p:cNvPr>
          <p:cNvSpPr>
            <a:spLocks noGrp="1"/>
          </p:cNvSpPr>
          <p:nvPr>
            <p:ph type="body" sz="quarter" idx="10"/>
          </p:nvPr>
        </p:nvSpPr>
        <p:spPr/>
        <p:txBody>
          <a:bodyPr/>
          <a:lstStyle/>
          <a:p>
            <a:r>
              <a:rPr lang="en-US" dirty="0"/>
              <a:t>Session 01</a:t>
            </a:r>
          </a:p>
        </p:txBody>
      </p:sp>
      <p:sp>
        <p:nvSpPr>
          <p:cNvPr id="4" name="Content Placeholder 3">
            <a:extLst>
              <a:ext uri="{FF2B5EF4-FFF2-40B4-BE49-F238E27FC236}">
                <a16:creationId xmlns:a16="http://schemas.microsoft.com/office/drawing/2014/main" id="{99DBC106-FF37-AB10-1DEF-3DB3616C74DC}"/>
              </a:ext>
            </a:extLst>
          </p:cNvPr>
          <p:cNvSpPr>
            <a:spLocks noGrp="1"/>
          </p:cNvSpPr>
          <p:nvPr>
            <p:ph sz="quarter" idx="11"/>
          </p:nvPr>
        </p:nvSpPr>
        <p:spPr>
          <a:xfrm>
            <a:off x="2167377" y="4013200"/>
            <a:ext cx="20057623" cy="7831636"/>
          </a:xfrm>
        </p:spPr>
        <p:txBody>
          <a:bodyPr>
            <a:normAutofit/>
          </a:bodyPr>
          <a:lstStyle/>
          <a:p>
            <a:pPr>
              <a:spcBef>
                <a:spcPts val="0"/>
              </a:spcBef>
            </a:pPr>
            <a:r>
              <a:rPr lang="en-US" sz="4400" dirty="0"/>
              <a:t>Algorithms</a:t>
            </a:r>
          </a:p>
          <a:p>
            <a:pPr>
              <a:spcBef>
                <a:spcPts val="0"/>
              </a:spcBef>
            </a:pPr>
            <a:r>
              <a:rPr lang="en-US" sz="4400" dirty="0"/>
              <a:t>Algorithms as Technology</a:t>
            </a:r>
          </a:p>
        </p:txBody>
      </p:sp>
    </p:spTree>
    <p:extLst>
      <p:ext uri="{BB962C8B-B14F-4D97-AF65-F5344CB8AC3E}">
        <p14:creationId xmlns:p14="http://schemas.microsoft.com/office/powerpoint/2010/main" val="356048408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2A099-486C-E577-CF3F-8E71B3FF8423}"/>
              </a:ext>
            </a:extLst>
          </p:cNvPr>
          <p:cNvSpPr>
            <a:spLocks noGrp="1"/>
          </p:cNvSpPr>
          <p:nvPr>
            <p:ph type="title"/>
          </p:nvPr>
        </p:nvSpPr>
        <p:spPr/>
        <p:txBody>
          <a:bodyPr>
            <a:normAutofit fontScale="90000"/>
          </a:bodyPr>
          <a:lstStyle/>
          <a:p>
            <a:r>
              <a:rPr lang="en-US" dirty="0"/>
              <a:t>Learning outcomes</a:t>
            </a:r>
          </a:p>
        </p:txBody>
      </p:sp>
      <p:sp>
        <p:nvSpPr>
          <p:cNvPr id="3" name="Text Placeholder 2">
            <a:extLst>
              <a:ext uri="{FF2B5EF4-FFF2-40B4-BE49-F238E27FC236}">
                <a16:creationId xmlns:a16="http://schemas.microsoft.com/office/drawing/2014/main" id="{BC5EC1B4-0DA6-8E99-E721-1C81D46DB1B8}"/>
              </a:ext>
            </a:extLst>
          </p:cNvPr>
          <p:cNvSpPr>
            <a:spLocks noGrp="1"/>
          </p:cNvSpPr>
          <p:nvPr>
            <p:ph type="body" sz="quarter" idx="10"/>
          </p:nvPr>
        </p:nvSpPr>
        <p:spPr/>
        <p:txBody>
          <a:bodyPr/>
          <a:lstStyle/>
          <a:p>
            <a:r>
              <a:rPr lang="en-US" dirty="0"/>
              <a:t>01</a:t>
            </a:r>
          </a:p>
        </p:txBody>
      </p:sp>
      <p:sp>
        <p:nvSpPr>
          <p:cNvPr id="4" name="Content Placeholder 3">
            <a:extLst>
              <a:ext uri="{FF2B5EF4-FFF2-40B4-BE49-F238E27FC236}">
                <a16:creationId xmlns:a16="http://schemas.microsoft.com/office/drawing/2014/main" id="{E6D0C040-325D-C8B2-5C75-121C0DEB8B4B}"/>
              </a:ext>
            </a:extLst>
          </p:cNvPr>
          <p:cNvSpPr>
            <a:spLocks noGrp="1"/>
          </p:cNvSpPr>
          <p:nvPr>
            <p:ph sz="quarter" idx="11"/>
          </p:nvPr>
        </p:nvSpPr>
        <p:spPr/>
        <p:txBody>
          <a:bodyPr>
            <a:normAutofit/>
          </a:bodyPr>
          <a:lstStyle/>
          <a:p>
            <a:r>
              <a:rPr lang="en-US" sz="4000" b="1" dirty="0">
                <a:solidFill>
                  <a:schemeClr val="accent4"/>
                </a:solidFill>
              </a:rPr>
              <a:t>LO 1: Explain fundamental concept of analysis algorithms</a:t>
            </a:r>
          </a:p>
          <a:p>
            <a:r>
              <a:rPr lang="en-US" sz="4000" b="1" dirty="0"/>
              <a:t>LO 2: Apply algorithm techniques and methods</a:t>
            </a:r>
          </a:p>
          <a:p>
            <a:r>
              <a:rPr lang="en-US" sz="4000" b="1" dirty="0"/>
              <a:t>LO 3: Solve a problem using specific algorithm. </a:t>
            </a:r>
          </a:p>
          <a:p>
            <a:r>
              <a:rPr lang="en-US" sz="4000" b="1" dirty="0"/>
              <a:t>LO 4: Compare several algorithm design methods</a:t>
            </a:r>
          </a:p>
          <a:p>
            <a:endParaRPr lang="en-US" sz="4000" b="1" dirty="0"/>
          </a:p>
          <a:p>
            <a:endParaRPr lang="en-US" sz="4000" b="1" dirty="0"/>
          </a:p>
        </p:txBody>
      </p:sp>
    </p:spTree>
    <p:extLst>
      <p:ext uri="{BB962C8B-B14F-4D97-AF65-F5344CB8AC3E}">
        <p14:creationId xmlns:p14="http://schemas.microsoft.com/office/powerpoint/2010/main" val="958164158"/>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1" id="{FEBCA056-F2A5-496F-A830-7BAED988D208}" vid="{3C0D7A97-88A3-424B-BF48-73EB1D05E1BE}"/>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21_BasicWhite</Template>
  <TotalTime>226</TotalTime>
  <Words>2703</Words>
  <Application>Microsoft Macintosh PowerPoint</Application>
  <PresentationFormat>Custom</PresentationFormat>
  <Paragraphs>201</Paragraphs>
  <Slides>30</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Open Sans Light</vt:lpstr>
      <vt:lpstr>Arial</vt:lpstr>
      <vt:lpstr>OCRB</vt:lpstr>
      <vt:lpstr>RQRPVA_Times</vt:lpstr>
      <vt:lpstr>NVGAXR_Times</vt:lpstr>
      <vt:lpstr>Open Sans Semibold</vt:lpstr>
      <vt:lpstr>Avenir Black Oblique</vt:lpstr>
      <vt:lpstr>Open Sans ExtraBold</vt:lpstr>
      <vt:lpstr>Avenir Book</vt:lpstr>
      <vt:lpstr>Cambria Math</vt:lpstr>
      <vt:lpstr>21_BasicWhite</vt:lpstr>
      <vt:lpstr>The Role Of Algorithms In Programming</vt:lpstr>
      <vt:lpstr>Course description</vt:lpstr>
      <vt:lpstr>Learning outcomes</vt:lpstr>
      <vt:lpstr>Evaluation</vt:lpstr>
      <vt:lpstr>Indonesia National Contest</vt:lpstr>
      <vt:lpstr>Indonesia National Contest</vt:lpstr>
      <vt:lpstr>Information &amp; Registration</vt:lpstr>
      <vt:lpstr>Outline Materials</vt:lpstr>
      <vt:lpstr>Learning outcomes</vt:lpstr>
      <vt:lpstr>Algorithms</vt:lpstr>
      <vt:lpstr>Algorithms</vt:lpstr>
      <vt:lpstr>Algorithms</vt:lpstr>
      <vt:lpstr>Algorithms</vt:lpstr>
      <vt:lpstr>Algorithms</vt:lpstr>
      <vt:lpstr>Algorithms</vt:lpstr>
      <vt:lpstr>Algorithms</vt:lpstr>
      <vt:lpstr>Algorithms</vt:lpstr>
      <vt:lpstr>Algorithms</vt:lpstr>
      <vt:lpstr>Algorithms as a technology</vt:lpstr>
      <vt:lpstr>Algorithms as a technology</vt:lpstr>
      <vt:lpstr>Algorithms as a technology</vt:lpstr>
      <vt:lpstr>Algorithms as a technology</vt:lpstr>
      <vt:lpstr>Algorithms as a technology</vt:lpstr>
      <vt:lpstr>Algorithms as a technology</vt:lpstr>
      <vt:lpstr>Algorithms as a technology</vt:lpstr>
      <vt:lpstr>Algorithms as a technology</vt:lpstr>
      <vt:lpstr>Summary</vt:lpstr>
      <vt:lpstr>Exercises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Role Of Algorithms In Programming</dc:title>
  <dc:creator>HENRY LUCKY</dc:creator>
  <cp:lastModifiedBy>HENRY LUCKY</cp:lastModifiedBy>
  <cp:revision>16</cp:revision>
  <dcterms:created xsi:type="dcterms:W3CDTF">2023-06-13T08:42:51Z</dcterms:created>
  <dcterms:modified xsi:type="dcterms:W3CDTF">2023-07-31T08:39:52Z</dcterms:modified>
</cp:coreProperties>
</file>